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handoutMasterIdLst>
    <p:handoutMasterId r:id="rId17"/>
  </p:handoutMasterIdLst>
  <p:sldIdLst>
    <p:sldId id="256" r:id="rId2"/>
    <p:sldId id="257" r:id="rId3"/>
    <p:sldId id="260" r:id="rId4"/>
    <p:sldId id="264" r:id="rId5"/>
    <p:sldId id="258" r:id="rId6"/>
    <p:sldId id="265" r:id="rId7"/>
    <p:sldId id="266" r:id="rId8"/>
    <p:sldId id="271" r:id="rId9"/>
    <p:sldId id="261" r:id="rId10"/>
    <p:sldId id="262" r:id="rId11"/>
    <p:sldId id="263" r:id="rId12"/>
    <p:sldId id="267" r:id="rId13"/>
    <p:sldId id="268" r:id="rId14"/>
    <p:sldId id="269" r:id="rId15"/>
    <p:sldId id="270" r:id="rId16"/>
  </p:sldIdLst>
  <p:sldSz cx="9144000" cy="6858000" type="screen4x3"/>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3" d="100"/>
          <a:sy n="63" d="100"/>
        </p:scale>
        <p:origin x="474"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3C0A3CF6-E89B-4F55-A857-591972850D26}" type="datetimeFigureOut">
              <a:rPr lang="en-ZA" smtClean="0"/>
              <a:t>02/04/2014</a:t>
            </a:fld>
            <a:endParaRPr lang="en-ZA"/>
          </a:p>
        </p:txBody>
      </p:sp>
      <p:sp>
        <p:nvSpPr>
          <p:cNvPr id="4" name="Footer Placeholder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en-ZA"/>
          </a:p>
        </p:txBody>
      </p:sp>
      <p:sp>
        <p:nvSpPr>
          <p:cNvPr id="5" name="Slide Number Placeholder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535DD07E-146B-4121-B42D-0E955B1445DA}" type="slidenum">
              <a:rPr lang="en-ZA" smtClean="0"/>
              <a:t>‹#›</a:t>
            </a:fld>
            <a:endParaRPr lang="en-ZA"/>
          </a:p>
        </p:txBody>
      </p:sp>
    </p:spTree>
    <p:extLst>
      <p:ext uri="{BB962C8B-B14F-4D97-AF65-F5344CB8AC3E}">
        <p14:creationId xmlns:p14="http://schemas.microsoft.com/office/powerpoint/2010/main" val="80199124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jpeg>
</file>

<file path=ppt/media/image5.jpeg>
</file>

<file path=ppt/media/image6.png>
</file>

<file path=ppt/media/image7.jpeg>
</file>

<file path=ppt/media/image8.jpeg>
</file>

<file path=ppt/media/image9.jpg>
</file>

<file path=ppt/media/media1.mp3>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2" name="Picture 11" descr="9_02.jpg"/>
          <p:cNvPicPr preferRelativeResize="0">
            <a:picLocks/>
          </p:cNvPicPr>
          <p:nvPr/>
        </p:nvPicPr>
        <p:blipFill>
          <a:blip r:embed="rId2">
            <a:duotone>
              <a:schemeClr val="accent1">
                <a:shade val="45000"/>
                <a:satMod val="135000"/>
              </a:schemeClr>
              <a:prstClr val="white"/>
            </a:duotone>
          </a:blip>
          <a:stretch>
            <a:fillRect/>
          </a:stretch>
        </p:blipFill>
        <p:spPr>
          <a:xfrm>
            <a:off x="7754112" y="0"/>
            <a:ext cx="73152" cy="6858000"/>
          </a:xfrm>
          <a:prstGeom prst="rect">
            <a:avLst/>
          </a:prstGeom>
        </p:spPr>
      </p:pic>
      <p:pic>
        <p:nvPicPr>
          <p:cNvPr id="7" name="Picture 6" descr="1_05.jpg"/>
          <p:cNvPicPr>
            <a:picLocks noChangeAspect="1"/>
          </p:cNvPicPr>
          <p:nvPr/>
        </p:nvPicPr>
        <p:blipFill>
          <a:blip r:embed="rId3"/>
          <a:stretch>
            <a:fillRect/>
          </a:stretch>
        </p:blipFill>
        <p:spPr>
          <a:xfrm>
            <a:off x="7810500" y="0"/>
            <a:ext cx="1333500" cy="6858000"/>
          </a:xfrm>
          <a:prstGeom prst="rect">
            <a:avLst/>
          </a:prstGeom>
        </p:spPr>
      </p:pic>
      <p:grpSp>
        <p:nvGrpSpPr>
          <p:cNvPr id="4" name="Group 17"/>
          <p:cNvGrpSpPr/>
          <p:nvPr/>
        </p:nvGrpSpPr>
        <p:grpSpPr>
          <a:xfrm>
            <a:off x="0" y="6630352"/>
            <a:ext cx="9144000" cy="228600"/>
            <a:chOff x="0" y="6582727"/>
            <a:chExt cx="9144000" cy="228600"/>
          </a:xfrm>
        </p:grpSpPr>
        <p:sp>
          <p:nvSpPr>
            <p:cNvPr id="10" name="Rectangle 9"/>
            <p:cNvSpPr/>
            <p:nvPr/>
          </p:nvSpPr>
          <p:spPr>
            <a:xfrm>
              <a:off x="7813040" y="6582727"/>
              <a:ext cx="1330960" cy="22860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134101" y="6582727"/>
              <a:ext cx="1609724" cy="2286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6582727"/>
              <a:ext cx="6096000" cy="2286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ctrTitle"/>
          </p:nvPr>
        </p:nvSpPr>
        <p:spPr>
          <a:xfrm>
            <a:off x="457200" y="1371600"/>
            <a:ext cx="6781800" cy="1069975"/>
          </a:xfrm>
        </p:spPr>
        <p:txBody>
          <a:bodyPr bIns="0" anchor="b" anchorCtr="0">
            <a:noAutofit/>
          </a:bodyPr>
          <a:lstStyle>
            <a:lvl1pPr>
              <a:defRPr sz="4200" baseline="0"/>
            </a:lvl1pPr>
          </a:lstStyle>
          <a:p>
            <a:r>
              <a:rPr lang="en-US" smtClean="0"/>
              <a:t>Click to edit Master title style</a:t>
            </a:r>
            <a:endParaRPr lang="en-US" dirty="0"/>
          </a:p>
        </p:txBody>
      </p:sp>
      <p:sp>
        <p:nvSpPr>
          <p:cNvPr id="3" name="Subtitle 2"/>
          <p:cNvSpPr>
            <a:spLocks noGrp="1"/>
          </p:cNvSpPr>
          <p:nvPr>
            <p:ph type="subTitle" idx="1"/>
          </p:nvPr>
        </p:nvSpPr>
        <p:spPr>
          <a:xfrm>
            <a:off x="457200" y="2438400"/>
            <a:ext cx="6781800" cy="762000"/>
          </a:xfrm>
        </p:spPr>
        <p:txBody>
          <a:bodyPr lIns="0" tIns="0" rIns="0">
            <a:normAutofit/>
          </a:bodyPr>
          <a:lstStyle>
            <a:lvl1pPr marL="0" indent="0" algn="l">
              <a:buNone/>
              <a:defRPr sz="24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9" name="Date Placeholder 18"/>
          <p:cNvSpPr>
            <a:spLocks noGrp="1"/>
          </p:cNvSpPr>
          <p:nvPr>
            <p:ph type="dt" sz="half" idx="10"/>
          </p:nvPr>
        </p:nvSpPr>
        <p:spPr>
          <a:xfrm>
            <a:off x="6210300" y="6610350"/>
            <a:ext cx="1524000" cy="228600"/>
          </a:xfrm>
        </p:spPr>
        <p:txBody>
          <a:bodyPr/>
          <a:lstStyle/>
          <a:p>
            <a:fld id="{DD035704-7FCF-421B-9057-273FE3384246}" type="datetimeFigureOut">
              <a:rPr lang="en-ZA" smtClean="0"/>
              <a:t>01/04/2014</a:t>
            </a:fld>
            <a:endParaRPr lang="en-ZA"/>
          </a:p>
        </p:txBody>
      </p:sp>
      <p:sp>
        <p:nvSpPr>
          <p:cNvPr id="20" name="Slide Number Placeholder 19"/>
          <p:cNvSpPr>
            <a:spLocks noGrp="1"/>
          </p:cNvSpPr>
          <p:nvPr>
            <p:ph type="sldNum" sz="quarter" idx="11"/>
          </p:nvPr>
        </p:nvSpPr>
        <p:spPr>
          <a:xfrm>
            <a:off x="7924800" y="6610350"/>
            <a:ext cx="1198880" cy="228600"/>
          </a:xfrm>
        </p:spPr>
        <p:txBody>
          <a:bodyPr/>
          <a:lstStyle/>
          <a:p>
            <a:fld id="{BE90438F-886E-44FF-9717-8A670F5BD046}" type="slidenum">
              <a:rPr lang="en-ZA" smtClean="0"/>
              <a:t>‹#›</a:t>
            </a:fld>
            <a:endParaRPr lang="en-ZA"/>
          </a:p>
        </p:txBody>
      </p:sp>
      <p:sp>
        <p:nvSpPr>
          <p:cNvPr id="21" name="Footer Placeholder 20"/>
          <p:cNvSpPr>
            <a:spLocks noGrp="1"/>
          </p:cNvSpPr>
          <p:nvPr>
            <p:ph type="ftr" sz="quarter" idx="12"/>
          </p:nvPr>
        </p:nvSpPr>
        <p:spPr>
          <a:xfrm>
            <a:off x="457200" y="6611112"/>
            <a:ext cx="5600700" cy="228600"/>
          </a:xfrm>
        </p:spPr>
        <p:txBody>
          <a:bodyPr/>
          <a:lstStyle/>
          <a:p>
            <a:endParaRPr lang="en-Z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Group 10"/>
          <p:cNvGrpSpPr/>
          <p:nvPr/>
        </p:nvGrpSpPr>
        <p:grpSpPr>
          <a:xfrm>
            <a:off x="0" y="6631305"/>
            <a:ext cx="9144000" cy="228600"/>
            <a:chOff x="0" y="6583680"/>
            <a:chExt cx="9144000" cy="228600"/>
          </a:xfrm>
        </p:grpSpPr>
        <p:sp>
          <p:nvSpPr>
            <p:cNvPr id="12" name="Rectangle 11"/>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Date Placeholder 21"/>
          <p:cNvSpPr>
            <a:spLocks noGrp="1"/>
          </p:cNvSpPr>
          <p:nvPr>
            <p:ph type="dt" sz="half" idx="10"/>
          </p:nvPr>
        </p:nvSpPr>
        <p:spPr/>
        <p:txBody>
          <a:bodyPr/>
          <a:lstStyle/>
          <a:p>
            <a:fld id="{DD035704-7FCF-421B-9057-273FE3384246}" type="datetimeFigureOut">
              <a:rPr lang="en-ZA" smtClean="0"/>
              <a:t>01/04/2014</a:t>
            </a:fld>
            <a:endParaRPr lang="en-ZA"/>
          </a:p>
        </p:txBody>
      </p:sp>
      <p:sp>
        <p:nvSpPr>
          <p:cNvPr id="23" name="Slide Number Placeholder 22"/>
          <p:cNvSpPr>
            <a:spLocks noGrp="1"/>
          </p:cNvSpPr>
          <p:nvPr>
            <p:ph type="sldNum" sz="quarter" idx="11"/>
          </p:nvPr>
        </p:nvSpPr>
        <p:spPr/>
        <p:txBody>
          <a:bodyPr/>
          <a:lstStyle/>
          <a:p>
            <a:fld id="{BE90438F-886E-44FF-9717-8A670F5BD046}" type="slidenum">
              <a:rPr lang="en-ZA" smtClean="0"/>
              <a:t>‹#›</a:t>
            </a:fld>
            <a:endParaRPr lang="en-ZA"/>
          </a:p>
        </p:txBody>
      </p:sp>
      <p:sp>
        <p:nvSpPr>
          <p:cNvPr id="24" name="Footer Placeholder 23"/>
          <p:cNvSpPr>
            <a:spLocks noGrp="1"/>
          </p:cNvSpPr>
          <p:nvPr>
            <p:ph type="ftr" sz="quarter" idx="12"/>
          </p:nvPr>
        </p:nvSpPr>
        <p:spPr/>
        <p:txBody>
          <a:bodyPr/>
          <a:lstStyle/>
          <a:p>
            <a:endParaRPr lang="en-ZA"/>
          </a:p>
        </p:txBody>
      </p:sp>
      <p:pic>
        <p:nvPicPr>
          <p:cNvPr id="11" name="Picture 10" descr="bar_06.png"/>
          <p:cNvPicPr>
            <a:picLocks noChangeAspect="1"/>
          </p:cNvPicPr>
          <p:nvPr/>
        </p:nvPicPr>
        <p:blipFill>
          <a:blip r:embed="rId2">
            <a:duotone>
              <a:schemeClr val="accent2">
                <a:shade val="45000"/>
                <a:satMod val="135000"/>
              </a:schemeClr>
              <a:prstClr val="white"/>
            </a:duotone>
          </a:blip>
          <a:stretch>
            <a:fillRect/>
          </a:stretch>
        </p:blipFill>
        <p:spPr>
          <a:xfrm>
            <a:off x="0" y="403860"/>
            <a:ext cx="9144000" cy="53340"/>
          </a:xfrm>
          <a:prstGeom prst="rect">
            <a:avLst/>
          </a:prstGeom>
        </p:spPr>
      </p:pic>
      <p:pic>
        <p:nvPicPr>
          <p:cNvPr id="14" name="Picture 13" descr="2_01.jpg"/>
          <p:cNvPicPr>
            <a:picLocks noChangeAspect="1"/>
          </p:cNvPicPr>
          <p:nvPr/>
        </p:nvPicPr>
        <p:blipFill>
          <a:blip r:embed="rId3"/>
          <a:stretch>
            <a:fillRect/>
          </a:stretch>
        </p:blipFill>
        <p:spPr>
          <a:xfrm>
            <a:off x="0" y="0"/>
            <a:ext cx="9144000" cy="40386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89085"/>
            <a:ext cx="2057400" cy="553707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585216"/>
            <a:ext cx="6019800" cy="55412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4" name="Group 10"/>
          <p:cNvGrpSpPr/>
          <p:nvPr/>
        </p:nvGrpSpPr>
        <p:grpSpPr>
          <a:xfrm>
            <a:off x="0" y="6631305"/>
            <a:ext cx="9144000" cy="228600"/>
            <a:chOff x="0" y="6583680"/>
            <a:chExt cx="9144000" cy="228600"/>
          </a:xfrm>
        </p:grpSpPr>
        <p:sp>
          <p:nvSpPr>
            <p:cNvPr id="12" name="Rectangle 11"/>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Date Placeholder 21"/>
          <p:cNvSpPr>
            <a:spLocks noGrp="1"/>
          </p:cNvSpPr>
          <p:nvPr>
            <p:ph type="dt" sz="half" idx="10"/>
          </p:nvPr>
        </p:nvSpPr>
        <p:spPr/>
        <p:txBody>
          <a:bodyPr/>
          <a:lstStyle/>
          <a:p>
            <a:fld id="{DD035704-7FCF-421B-9057-273FE3384246}" type="datetimeFigureOut">
              <a:rPr lang="en-ZA" smtClean="0"/>
              <a:t>01/04/2014</a:t>
            </a:fld>
            <a:endParaRPr lang="en-ZA"/>
          </a:p>
        </p:txBody>
      </p:sp>
      <p:sp>
        <p:nvSpPr>
          <p:cNvPr id="23" name="Slide Number Placeholder 22"/>
          <p:cNvSpPr>
            <a:spLocks noGrp="1"/>
          </p:cNvSpPr>
          <p:nvPr>
            <p:ph type="sldNum" sz="quarter" idx="11"/>
          </p:nvPr>
        </p:nvSpPr>
        <p:spPr/>
        <p:txBody>
          <a:bodyPr/>
          <a:lstStyle/>
          <a:p>
            <a:fld id="{BE90438F-886E-44FF-9717-8A670F5BD046}" type="slidenum">
              <a:rPr lang="en-ZA" smtClean="0"/>
              <a:t>‹#›</a:t>
            </a:fld>
            <a:endParaRPr lang="en-ZA"/>
          </a:p>
        </p:txBody>
      </p:sp>
      <p:sp>
        <p:nvSpPr>
          <p:cNvPr id="24" name="Footer Placeholder 23"/>
          <p:cNvSpPr>
            <a:spLocks noGrp="1"/>
          </p:cNvSpPr>
          <p:nvPr>
            <p:ph type="ftr" sz="quarter" idx="12"/>
          </p:nvPr>
        </p:nvSpPr>
        <p:spPr/>
        <p:txBody>
          <a:bodyPr/>
          <a:lstStyle/>
          <a:p>
            <a:endParaRPr lang="en-ZA"/>
          </a:p>
        </p:txBody>
      </p:sp>
      <p:pic>
        <p:nvPicPr>
          <p:cNvPr id="11" name="Picture 10" descr="bar_06.png"/>
          <p:cNvPicPr>
            <a:picLocks noChangeAspect="1"/>
          </p:cNvPicPr>
          <p:nvPr/>
        </p:nvPicPr>
        <p:blipFill>
          <a:blip r:embed="rId2">
            <a:duotone>
              <a:schemeClr val="accent2">
                <a:shade val="45000"/>
                <a:satMod val="135000"/>
              </a:schemeClr>
              <a:prstClr val="white"/>
            </a:duotone>
          </a:blip>
          <a:stretch>
            <a:fillRect/>
          </a:stretch>
        </p:blipFill>
        <p:spPr>
          <a:xfrm>
            <a:off x="0" y="403860"/>
            <a:ext cx="9144000" cy="53340"/>
          </a:xfrm>
          <a:prstGeom prst="rect">
            <a:avLst/>
          </a:prstGeom>
        </p:spPr>
      </p:pic>
      <p:pic>
        <p:nvPicPr>
          <p:cNvPr id="14" name="Picture 13" descr="2_01.jpg"/>
          <p:cNvPicPr>
            <a:picLocks noChangeAspect="1"/>
          </p:cNvPicPr>
          <p:nvPr/>
        </p:nvPicPr>
        <p:blipFill>
          <a:blip r:embed="rId3"/>
          <a:stretch>
            <a:fillRect/>
          </a:stretch>
        </p:blipFill>
        <p:spPr>
          <a:xfrm>
            <a:off x="0" y="0"/>
            <a:ext cx="9144000" cy="40386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4" name="Group 20"/>
          <p:cNvGrpSpPr/>
          <p:nvPr/>
        </p:nvGrpSpPr>
        <p:grpSpPr>
          <a:xfrm>
            <a:off x="0" y="6631305"/>
            <a:ext cx="9144000" cy="228600"/>
            <a:chOff x="0" y="6583680"/>
            <a:chExt cx="9144000" cy="228600"/>
          </a:xfrm>
        </p:grpSpPr>
        <p:sp>
          <p:nvSpPr>
            <p:cNvPr id="32" name="Rectangle 31"/>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descr="bar_06.png"/>
          <p:cNvPicPr>
            <a:picLocks noChangeAspect="1"/>
          </p:cNvPicPr>
          <p:nvPr/>
        </p:nvPicPr>
        <p:blipFill>
          <a:blip r:embed="rId2">
            <a:duotone>
              <a:schemeClr val="accent2">
                <a:shade val="45000"/>
                <a:satMod val="135000"/>
              </a:schemeClr>
              <a:prstClr val="white"/>
            </a:duotone>
          </a:blip>
          <a:stretch>
            <a:fillRect/>
          </a:stretch>
        </p:blipFill>
        <p:spPr>
          <a:xfrm>
            <a:off x="0" y="403860"/>
            <a:ext cx="9144000" cy="53340"/>
          </a:xfrm>
          <a:prstGeom prst="rect">
            <a:avLst/>
          </a:prstGeom>
        </p:spPr>
      </p:pic>
      <p:pic>
        <p:nvPicPr>
          <p:cNvPr id="10" name="Picture 9" descr="2_01.jpg"/>
          <p:cNvPicPr>
            <a:picLocks noChangeAspect="1"/>
          </p:cNvPicPr>
          <p:nvPr/>
        </p:nvPicPr>
        <p:blipFill>
          <a:blip r:embed="rId3"/>
          <a:stretch>
            <a:fillRect/>
          </a:stretch>
        </p:blipFill>
        <p:spPr>
          <a:xfrm>
            <a:off x="0" y="0"/>
            <a:ext cx="9144000" cy="40386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7" name="Date Placeholder 16"/>
          <p:cNvSpPr>
            <a:spLocks noGrp="1"/>
          </p:cNvSpPr>
          <p:nvPr>
            <p:ph type="dt" sz="half" idx="10"/>
          </p:nvPr>
        </p:nvSpPr>
        <p:spPr/>
        <p:txBody>
          <a:bodyPr/>
          <a:lstStyle/>
          <a:p>
            <a:fld id="{DD035704-7FCF-421B-9057-273FE3384246}" type="datetimeFigureOut">
              <a:rPr lang="en-ZA" smtClean="0"/>
              <a:t>01/04/2014</a:t>
            </a:fld>
            <a:endParaRPr lang="en-ZA"/>
          </a:p>
        </p:txBody>
      </p:sp>
      <p:sp>
        <p:nvSpPr>
          <p:cNvPr id="18" name="Slide Number Placeholder 17"/>
          <p:cNvSpPr>
            <a:spLocks noGrp="1"/>
          </p:cNvSpPr>
          <p:nvPr>
            <p:ph type="sldNum" sz="quarter" idx="11"/>
          </p:nvPr>
        </p:nvSpPr>
        <p:spPr/>
        <p:txBody>
          <a:bodyPr/>
          <a:lstStyle/>
          <a:p>
            <a:fld id="{BE90438F-886E-44FF-9717-8A670F5BD046}" type="slidenum">
              <a:rPr lang="en-ZA" smtClean="0"/>
              <a:t>‹#›</a:t>
            </a:fld>
            <a:endParaRPr lang="en-ZA"/>
          </a:p>
        </p:txBody>
      </p:sp>
      <p:sp>
        <p:nvSpPr>
          <p:cNvPr id="20" name="Footer Placeholder 19"/>
          <p:cNvSpPr>
            <a:spLocks noGrp="1"/>
          </p:cNvSpPr>
          <p:nvPr>
            <p:ph type="ftr" sz="quarter" idx="12"/>
          </p:nvPr>
        </p:nvSpPr>
        <p:spPr/>
        <p:txBody>
          <a:bodyPr/>
          <a:lstStyle/>
          <a:p>
            <a:endParaRPr lang="en-Z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 name="Group 22"/>
          <p:cNvGrpSpPr/>
          <p:nvPr/>
        </p:nvGrpSpPr>
        <p:grpSpPr>
          <a:xfrm>
            <a:off x="1438274" y="6629400"/>
            <a:ext cx="7705726" cy="228600"/>
            <a:chOff x="1438274" y="6629400"/>
            <a:chExt cx="7705726" cy="228600"/>
          </a:xfrm>
        </p:grpSpPr>
        <p:sp>
          <p:nvSpPr>
            <p:cNvPr id="27" name="Rectangle 26"/>
            <p:cNvSpPr/>
            <p:nvPr/>
          </p:nvSpPr>
          <p:spPr>
            <a:xfrm>
              <a:off x="8763000" y="662940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7142480" y="662940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438274" y="6629400"/>
              <a:ext cx="5663565"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1752600" y="5245101"/>
            <a:ext cx="6934199" cy="1155700"/>
          </a:xfrm>
        </p:spPr>
        <p:txBody>
          <a:bodyPr anchor="t">
            <a:normAutofit/>
          </a:bodyPr>
          <a:lstStyle>
            <a:lvl1pPr algn="r">
              <a:defRPr sz="4200" b="0" i="0"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52600" y="4114800"/>
            <a:ext cx="6934199" cy="1130300"/>
          </a:xfrm>
        </p:spPr>
        <p:txBody>
          <a:bodyPr anchor="b">
            <a:normAutofit/>
          </a:bodyPr>
          <a:lstStyle>
            <a:lvl1pPr marL="0" indent="0" algn="r">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pic>
        <p:nvPicPr>
          <p:cNvPr id="10" name="Picture 9" descr="9_01.jpg"/>
          <p:cNvPicPr>
            <a:picLocks noChangeAspect="1"/>
          </p:cNvPicPr>
          <p:nvPr/>
        </p:nvPicPr>
        <p:blipFill>
          <a:blip r:embed="rId2"/>
          <a:stretch>
            <a:fillRect/>
          </a:stretch>
        </p:blipFill>
        <p:spPr>
          <a:xfrm>
            <a:off x="0" y="0"/>
            <a:ext cx="1363980" cy="6858000"/>
          </a:xfrm>
          <a:prstGeom prst="rect">
            <a:avLst/>
          </a:prstGeom>
        </p:spPr>
      </p:pic>
      <p:sp>
        <p:nvSpPr>
          <p:cNvPr id="24" name="Date Placeholder 23"/>
          <p:cNvSpPr>
            <a:spLocks noGrp="1"/>
          </p:cNvSpPr>
          <p:nvPr>
            <p:ph type="dt" sz="half" idx="10"/>
          </p:nvPr>
        </p:nvSpPr>
        <p:spPr>
          <a:xfrm>
            <a:off x="7162800" y="6610350"/>
            <a:ext cx="1524000" cy="246888"/>
          </a:xfrm>
        </p:spPr>
        <p:txBody>
          <a:bodyPr/>
          <a:lstStyle/>
          <a:p>
            <a:fld id="{DD035704-7FCF-421B-9057-273FE3384246}" type="datetimeFigureOut">
              <a:rPr lang="en-ZA" smtClean="0"/>
              <a:t>01/04/2014</a:t>
            </a:fld>
            <a:endParaRPr lang="en-ZA"/>
          </a:p>
        </p:txBody>
      </p:sp>
      <p:sp>
        <p:nvSpPr>
          <p:cNvPr id="25" name="Slide Number Placeholder 24"/>
          <p:cNvSpPr>
            <a:spLocks noGrp="1"/>
          </p:cNvSpPr>
          <p:nvPr>
            <p:ph type="sldNum" sz="quarter" idx="11"/>
          </p:nvPr>
        </p:nvSpPr>
        <p:spPr>
          <a:xfrm>
            <a:off x="8742680" y="6610350"/>
            <a:ext cx="381000" cy="246888"/>
          </a:xfrm>
        </p:spPr>
        <p:txBody>
          <a:bodyPr/>
          <a:lstStyle/>
          <a:p>
            <a:fld id="{BE90438F-886E-44FF-9717-8A670F5BD046}" type="slidenum">
              <a:rPr lang="en-ZA" smtClean="0"/>
              <a:t>‹#›</a:t>
            </a:fld>
            <a:endParaRPr lang="en-ZA"/>
          </a:p>
        </p:txBody>
      </p:sp>
      <p:sp>
        <p:nvSpPr>
          <p:cNvPr id="26" name="Footer Placeholder 25"/>
          <p:cNvSpPr>
            <a:spLocks noGrp="1"/>
          </p:cNvSpPr>
          <p:nvPr>
            <p:ph type="ftr" sz="quarter" idx="12"/>
          </p:nvPr>
        </p:nvSpPr>
        <p:spPr>
          <a:xfrm>
            <a:off x="1524000" y="6610350"/>
            <a:ext cx="5562600" cy="247650"/>
          </a:xfrm>
        </p:spPr>
        <p:txBody>
          <a:bodyPr/>
          <a:lstStyle/>
          <a:p>
            <a:endParaRPr lang="en-ZA"/>
          </a:p>
        </p:txBody>
      </p:sp>
      <p:pic>
        <p:nvPicPr>
          <p:cNvPr id="20" name="Picture 19" descr="vert_bar_02.png"/>
          <p:cNvPicPr preferRelativeResize="0">
            <a:picLocks/>
          </p:cNvPicPr>
          <p:nvPr/>
        </p:nvPicPr>
        <p:blipFill>
          <a:blip r:embed="rId3">
            <a:duotone>
              <a:schemeClr val="accent3">
                <a:shade val="45000"/>
                <a:satMod val="135000"/>
              </a:schemeClr>
              <a:prstClr val="white"/>
            </a:duotone>
          </a:blip>
          <a:stretch>
            <a:fillRect/>
          </a:stretch>
        </p:blipFill>
        <p:spPr>
          <a:xfrm>
            <a:off x="1362456" y="0"/>
            <a:ext cx="73152"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3" name="Picture 12" descr="bar_06.png"/>
          <p:cNvPicPr>
            <a:picLocks noChangeAspect="1"/>
          </p:cNvPicPr>
          <p:nvPr/>
        </p:nvPicPr>
        <p:blipFill>
          <a:blip r:embed="rId2">
            <a:duotone>
              <a:schemeClr val="accent4">
                <a:shade val="45000"/>
                <a:satMod val="135000"/>
              </a:schemeClr>
              <a:prstClr val="white"/>
            </a:duotone>
          </a:blip>
          <a:stretch>
            <a:fillRect/>
          </a:stretch>
        </p:blipFill>
        <p:spPr>
          <a:xfrm>
            <a:off x="0" y="403860"/>
            <a:ext cx="9144000" cy="5334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a:p>
        </p:txBody>
      </p:sp>
      <p:pic>
        <p:nvPicPr>
          <p:cNvPr id="12" name="Picture 11" descr="3_01.jpg"/>
          <p:cNvPicPr>
            <a:picLocks noChangeAspect="1"/>
          </p:cNvPicPr>
          <p:nvPr/>
        </p:nvPicPr>
        <p:blipFill>
          <a:blip r:embed="rId3"/>
          <a:stretch>
            <a:fillRect/>
          </a:stretch>
        </p:blipFill>
        <p:spPr>
          <a:xfrm>
            <a:off x="0" y="0"/>
            <a:ext cx="9144000" cy="403860"/>
          </a:xfrm>
          <a:prstGeom prst="rect">
            <a:avLst/>
          </a:prstGeom>
        </p:spPr>
      </p:pic>
      <p:sp>
        <p:nvSpPr>
          <p:cNvPr id="14" name="Content Placeholder 13"/>
          <p:cNvSpPr>
            <a:spLocks noGrp="1"/>
          </p:cNvSpPr>
          <p:nvPr>
            <p:ph sz="quarter" idx="13"/>
          </p:nvPr>
        </p:nvSpPr>
        <p:spPr>
          <a:xfrm>
            <a:off x="457200" y="1981200"/>
            <a:ext cx="40386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6" name="Content Placeholder 15"/>
          <p:cNvSpPr>
            <a:spLocks noGrp="1"/>
          </p:cNvSpPr>
          <p:nvPr>
            <p:ph sz="quarter" idx="14"/>
          </p:nvPr>
        </p:nvSpPr>
        <p:spPr>
          <a:xfrm>
            <a:off x="4648200" y="1981200"/>
            <a:ext cx="40386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3" name="Group 14"/>
          <p:cNvGrpSpPr/>
          <p:nvPr/>
        </p:nvGrpSpPr>
        <p:grpSpPr>
          <a:xfrm>
            <a:off x="0" y="6631305"/>
            <a:ext cx="9144000" cy="228600"/>
            <a:chOff x="0" y="6583680"/>
            <a:chExt cx="9144000" cy="228600"/>
          </a:xfrm>
        </p:grpSpPr>
        <p:sp>
          <p:nvSpPr>
            <p:cNvPr id="17" name="Rectangle 16"/>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Date Placeholder 19"/>
          <p:cNvSpPr>
            <a:spLocks noGrp="1"/>
          </p:cNvSpPr>
          <p:nvPr>
            <p:ph type="dt" sz="half" idx="15"/>
          </p:nvPr>
        </p:nvSpPr>
        <p:spPr/>
        <p:txBody>
          <a:bodyPr/>
          <a:lstStyle/>
          <a:p>
            <a:fld id="{DD035704-7FCF-421B-9057-273FE3384246}" type="datetimeFigureOut">
              <a:rPr lang="en-ZA" smtClean="0"/>
              <a:t>01/04/2014</a:t>
            </a:fld>
            <a:endParaRPr lang="en-ZA"/>
          </a:p>
        </p:txBody>
      </p:sp>
      <p:sp>
        <p:nvSpPr>
          <p:cNvPr id="21" name="Slide Number Placeholder 20"/>
          <p:cNvSpPr>
            <a:spLocks noGrp="1"/>
          </p:cNvSpPr>
          <p:nvPr>
            <p:ph type="sldNum" sz="quarter" idx="16"/>
          </p:nvPr>
        </p:nvSpPr>
        <p:spPr/>
        <p:txBody>
          <a:bodyPr/>
          <a:lstStyle/>
          <a:p>
            <a:fld id="{BE90438F-886E-44FF-9717-8A670F5BD046}" type="slidenum">
              <a:rPr lang="en-ZA" smtClean="0"/>
              <a:t>‹#›</a:t>
            </a:fld>
            <a:endParaRPr lang="en-ZA"/>
          </a:p>
        </p:txBody>
      </p:sp>
      <p:sp>
        <p:nvSpPr>
          <p:cNvPr id="22" name="Footer Placeholder 21"/>
          <p:cNvSpPr>
            <a:spLocks noGrp="1"/>
          </p:cNvSpPr>
          <p:nvPr>
            <p:ph type="ftr" sz="quarter" idx="17"/>
          </p:nvPr>
        </p:nvSpPr>
        <p:spPr/>
        <p:txBody>
          <a:bodyPr/>
          <a:lstStyle/>
          <a:p>
            <a:endParaRPr lang="en-Z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981200"/>
            <a:ext cx="4040188" cy="411162"/>
          </a:xfrm>
        </p:spPr>
        <p:txBody>
          <a:bodyPr lIns="0" rIns="0" anchor="b">
            <a:noAutofit/>
          </a:bodyPr>
          <a:lstStyle>
            <a:lvl1pPr marL="0" indent="0">
              <a:lnSpc>
                <a:spcPct val="100000"/>
              </a:lnSpc>
              <a:buNone/>
              <a:defRPr sz="1600" b="1" i="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pic>
        <p:nvPicPr>
          <p:cNvPr id="14" name="Picture 13" descr="4_01.jpg"/>
          <p:cNvPicPr>
            <a:picLocks noChangeAspect="1"/>
          </p:cNvPicPr>
          <p:nvPr/>
        </p:nvPicPr>
        <p:blipFill>
          <a:blip r:embed="rId2"/>
          <a:stretch>
            <a:fillRect/>
          </a:stretch>
        </p:blipFill>
        <p:spPr>
          <a:xfrm>
            <a:off x="0" y="0"/>
            <a:ext cx="9144000" cy="403860"/>
          </a:xfrm>
          <a:prstGeom prst="rect">
            <a:avLst/>
          </a:prstGeom>
        </p:spPr>
      </p:pic>
      <p:sp>
        <p:nvSpPr>
          <p:cNvPr id="15" name="Text Placeholder 2"/>
          <p:cNvSpPr>
            <a:spLocks noGrp="1"/>
          </p:cNvSpPr>
          <p:nvPr>
            <p:ph type="body" idx="13"/>
          </p:nvPr>
        </p:nvSpPr>
        <p:spPr>
          <a:xfrm>
            <a:off x="4648200" y="1981200"/>
            <a:ext cx="4040188" cy="411162"/>
          </a:xfrm>
        </p:spPr>
        <p:txBody>
          <a:bodyPr lIns="0" rIns="0" anchor="b">
            <a:noAutofit/>
          </a:bodyPr>
          <a:lstStyle>
            <a:lvl1pPr marL="0" indent="0">
              <a:lnSpc>
                <a:spcPct val="100000"/>
              </a:lnSpc>
              <a:buNone/>
              <a:defRPr sz="1600" b="1" i="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7" name="Content Placeholder 16"/>
          <p:cNvSpPr>
            <a:spLocks noGrp="1"/>
          </p:cNvSpPr>
          <p:nvPr>
            <p:ph sz="quarter" idx="14"/>
          </p:nvPr>
        </p:nvSpPr>
        <p:spPr>
          <a:xfrm>
            <a:off x="457200" y="2438400"/>
            <a:ext cx="4038600" cy="3657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9" name="Content Placeholder 18"/>
          <p:cNvSpPr>
            <a:spLocks noGrp="1"/>
          </p:cNvSpPr>
          <p:nvPr>
            <p:ph sz="quarter" idx="15"/>
          </p:nvPr>
        </p:nvSpPr>
        <p:spPr>
          <a:xfrm>
            <a:off x="4648200" y="2438400"/>
            <a:ext cx="4038600" cy="3657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6" name="Picture 15" descr="bar_06.png"/>
          <p:cNvPicPr>
            <a:picLocks noChangeAspect="1"/>
          </p:cNvPicPr>
          <p:nvPr/>
        </p:nvPicPr>
        <p:blipFill>
          <a:blip r:embed="rId3">
            <a:duotone>
              <a:schemeClr val="accent5">
                <a:shade val="45000"/>
                <a:satMod val="135000"/>
              </a:schemeClr>
              <a:prstClr val="white"/>
            </a:duotone>
          </a:blip>
          <a:stretch>
            <a:fillRect/>
          </a:stretch>
        </p:blipFill>
        <p:spPr>
          <a:xfrm>
            <a:off x="0" y="403860"/>
            <a:ext cx="9144000" cy="53340"/>
          </a:xfrm>
          <a:prstGeom prst="rect">
            <a:avLst/>
          </a:prstGeom>
        </p:spPr>
      </p:pic>
      <p:grpSp>
        <p:nvGrpSpPr>
          <p:cNvPr id="4" name="Group 17"/>
          <p:cNvGrpSpPr/>
          <p:nvPr/>
        </p:nvGrpSpPr>
        <p:grpSpPr>
          <a:xfrm>
            <a:off x="0" y="6631305"/>
            <a:ext cx="9144000" cy="228600"/>
            <a:chOff x="0" y="6583680"/>
            <a:chExt cx="9144000" cy="228600"/>
          </a:xfrm>
        </p:grpSpPr>
        <p:sp>
          <p:nvSpPr>
            <p:cNvPr id="20" name="Rectangle 19"/>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Date Placeholder 22"/>
          <p:cNvSpPr>
            <a:spLocks noGrp="1"/>
          </p:cNvSpPr>
          <p:nvPr>
            <p:ph type="dt" sz="half" idx="16"/>
          </p:nvPr>
        </p:nvSpPr>
        <p:spPr/>
        <p:txBody>
          <a:bodyPr/>
          <a:lstStyle/>
          <a:p>
            <a:fld id="{DD035704-7FCF-421B-9057-273FE3384246}" type="datetimeFigureOut">
              <a:rPr lang="en-ZA" smtClean="0"/>
              <a:t>01/04/2014</a:t>
            </a:fld>
            <a:endParaRPr lang="en-ZA"/>
          </a:p>
        </p:txBody>
      </p:sp>
      <p:sp>
        <p:nvSpPr>
          <p:cNvPr id="24" name="Slide Number Placeholder 23"/>
          <p:cNvSpPr>
            <a:spLocks noGrp="1"/>
          </p:cNvSpPr>
          <p:nvPr>
            <p:ph type="sldNum" sz="quarter" idx="17"/>
          </p:nvPr>
        </p:nvSpPr>
        <p:spPr/>
        <p:txBody>
          <a:bodyPr/>
          <a:lstStyle/>
          <a:p>
            <a:fld id="{BE90438F-886E-44FF-9717-8A670F5BD046}" type="slidenum">
              <a:rPr lang="en-ZA" smtClean="0"/>
              <a:t>‹#›</a:t>
            </a:fld>
            <a:endParaRPr lang="en-ZA"/>
          </a:p>
        </p:txBody>
      </p:sp>
      <p:sp>
        <p:nvSpPr>
          <p:cNvPr id="25" name="Footer Placeholder 24"/>
          <p:cNvSpPr>
            <a:spLocks noGrp="1"/>
          </p:cNvSpPr>
          <p:nvPr>
            <p:ph type="ftr" sz="quarter" idx="18"/>
          </p:nvPr>
        </p:nvSpPr>
        <p:spPr/>
        <p:txBody>
          <a:bodyPr/>
          <a:lstStyle/>
          <a:p>
            <a:endParaRPr lang="en-Z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10" name="Picture 9" descr="2_01.jpg"/>
          <p:cNvPicPr>
            <a:picLocks noChangeAspect="1"/>
          </p:cNvPicPr>
          <p:nvPr/>
        </p:nvPicPr>
        <p:blipFill>
          <a:blip r:embed="rId2"/>
          <a:stretch>
            <a:fillRect/>
          </a:stretch>
        </p:blipFill>
        <p:spPr>
          <a:xfrm>
            <a:off x="0" y="0"/>
            <a:ext cx="9144000" cy="403860"/>
          </a:xfrm>
          <a:prstGeom prst="rect">
            <a:avLst/>
          </a:prstGeom>
        </p:spPr>
      </p:pic>
      <p:pic>
        <p:nvPicPr>
          <p:cNvPr id="11" name="Picture 10" descr="bar_06.png"/>
          <p:cNvPicPr>
            <a:picLocks noChangeAspect="1"/>
          </p:cNvPicPr>
          <p:nvPr/>
        </p:nvPicPr>
        <p:blipFill>
          <a:blip r:embed="rId3">
            <a:duotone>
              <a:schemeClr val="accent6">
                <a:shade val="45000"/>
                <a:satMod val="135000"/>
              </a:schemeClr>
              <a:prstClr val="white"/>
            </a:duotone>
          </a:blip>
          <a:stretch>
            <a:fillRect/>
          </a:stretch>
        </p:blipFill>
        <p:spPr>
          <a:xfrm>
            <a:off x="0" y="403860"/>
            <a:ext cx="9144000" cy="53340"/>
          </a:xfrm>
          <a:prstGeom prst="rect">
            <a:avLst/>
          </a:prstGeom>
        </p:spPr>
      </p:pic>
      <p:grpSp>
        <p:nvGrpSpPr>
          <p:cNvPr id="3" name="Group 11"/>
          <p:cNvGrpSpPr/>
          <p:nvPr/>
        </p:nvGrpSpPr>
        <p:grpSpPr>
          <a:xfrm>
            <a:off x="0" y="6631305"/>
            <a:ext cx="9144000" cy="228600"/>
            <a:chOff x="0" y="6583680"/>
            <a:chExt cx="9144000" cy="228600"/>
          </a:xfrm>
        </p:grpSpPr>
        <p:sp>
          <p:nvSpPr>
            <p:cNvPr id="13" name="Rectangle 12"/>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Date Placeholder 15"/>
          <p:cNvSpPr>
            <a:spLocks noGrp="1"/>
          </p:cNvSpPr>
          <p:nvPr>
            <p:ph type="dt" sz="half" idx="10"/>
          </p:nvPr>
        </p:nvSpPr>
        <p:spPr/>
        <p:txBody>
          <a:bodyPr/>
          <a:lstStyle/>
          <a:p>
            <a:fld id="{DD035704-7FCF-421B-9057-273FE3384246}" type="datetimeFigureOut">
              <a:rPr lang="en-ZA" smtClean="0"/>
              <a:t>01/04/2014</a:t>
            </a:fld>
            <a:endParaRPr lang="en-ZA"/>
          </a:p>
        </p:txBody>
      </p:sp>
      <p:sp>
        <p:nvSpPr>
          <p:cNvPr id="17" name="Slide Number Placeholder 16"/>
          <p:cNvSpPr>
            <a:spLocks noGrp="1"/>
          </p:cNvSpPr>
          <p:nvPr>
            <p:ph type="sldNum" sz="quarter" idx="11"/>
          </p:nvPr>
        </p:nvSpPr>
        <p:spPr/>
        <p:txBody>
          <a:bodyPr/>
          <a:lstStyle/>
          <a:p>
            <a:fld id="{BE90438F-886E-44FF-9717-8A670F5BD046}" type="slidenum">
              <a:rPr lang="en-ZA" smtClean="0"/>
              <a:t>‹#›</a:t>
            </a:fld>
            <a:endParaRPr lang="en-ZA"/>
          </a:p>
        </p:txBody>
      </p:sp>
      <p:sp>
        <p:nvSpPr>
          <p:cNvPr id="18" name="Footer Placeholder 17"/>
          <p:cNvSpPr>
            <a:spLocks noGrp="1"/>
          </p:cNvSpPr>
          <p:nvPr>
            <p:ph type="ftr" sz="quarter" idx="12"/>
          </p:nvPr>
        </p:nvSpPr>
        <p:spPr/>
        <p:txBody>
          <a:bodyPr/>
          <a:lstStyle/>
          <a:p>
            <a:endParaRPr lang="en-Z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2" name="Group 8"/>
          <p:cNvGrpSpPr/>
          <p:nvPr/>
        </p:nvGrpSpPr>
        <p:grpSpPr>
          <a:xfrm>
            <a:off x="0" y="6631305"/>
            <a:ext cx="9144000" cy="228600"/>
            <a:chOff x="0" y="6583680"/>
            <a:chExt cx="9144000" cy="228600"/>
          </a:xfrm>
        </p:grpSpPr>
        <p:sp>
          <p:nvSpPr>
            <p:cNvPr id="10" name="Rectangle 9"/>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Date Placeholder 12"/>
          <p:cNvSpPr>
            <a:spLocks noGrp="1"/>
          </p:cNvSpPr>
          <p:nvPr>
            <p:ph type="dt" sz="half" idx="10"/>
          </p:nvPr>
        </p:nvSpPr>
        <p:spPr/>
        <p:txBody>
          <a:bodyPr/>
          <a:lstStyle/>
          <a:p>
            <a:fld id="{DD035704-7FCF-421B-9057-273FE3384246}" type="datetimeFigureOut">
              <a:rPr lang="en-ZA" smtClean="0"/>
              <a:t>01/04/2014</a:t>
            </a:fld>
            <a:endParaRPr lang="en-ZA"/>
          </a:p>
        </p:txBody>
      </p:sp>
      <p:sp>
        <p:nvSpPr>
          <p:cNvPr id="14" name="Slide Number Placeholder 13"/>
          <p:cNvSpPr>
            <a:spLocks noGrp="1"/>
          </p:cNvSpPr>
          <p:nvPr>
            <p:ph type="sldNum" sz="quarter" idx="11"/>
          </p:nvPr>
        </p:nvSpPr>
        <p:spPr/>
        <p:txBody>
          <a:bodyPr/>
          <a:lstStyle/>
          <a:p>
            <a:fld id="{BE90438F-886E-44FF-9717-8A670F5BD046}" type="slidenum">
              <a:rPr lang="en-ZA" smtClean="0"/>
              <a:t>‹#›</a:t>
            </a:fld>
            <a:endParaRPr lang="en-ZA"/>
          </a:p>
        </p:txBody>
      </p:sp>
      <p:sp>
        <p:nvSpPr>
          <p:cNvPr id="22" name="Footer Placeholder 21"/>
          <p:cNvSpPr>
            <a:spLocks noGrp="1"/>
          </p:cNvSpPr>
          <p:nvPr>
            <p:ph type="ftr" sz="quarter" idx="12"/>
          </p:nvPr>
        </p:nvSpPr>
        <p:spPr/>
        <p:txBody>
          <a:bodyPr/>
          <a:lstStyle/>
          <a:p>
            <a:endParaRPr lang="en-Z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3_01.jpg"/>
          <p:cNvPicPr>
            <a:picLocks noChangeAspect="1"/>
          </p:cNvPicPr>
          <p:nvPr/>
        </p:nvPicPr>
        <p:blipFill>
          <a:blip r:embed="rId2"/>
          <a:stretch>
            <a:fillRect/>
          </a:stretch>
        </p:blipFill>
        <p:spPr>
          <a:xfrm>
            <a:off x="0" y="0"/>
            <a:ext cx="9144000" cy="403860"/>
          </a:xfrm>
          <a:prstGeom prst="rect">
            <a:avLst/>
          </a:prstGeom>
        </p:spPr>
      </p:pic>
      <p:sp>
        <p:nvSpPr>
          <p:cNvPr id="13" name="Text Placeholder 2"/>
          <p:cNvSpPr>
            <a:spLocks noGrp="1"/>
          </p:cNvSpPr>
          <p:nvPr>
            <p:ph type="title"/>
          </p:nvPr>
        </p:nvSpPr>
        <p:spPr>
          <a:xfrm>
            <a:off x="457200" y="1524000"/>
            <a:ext cx="3352800" cy="914400"/>
          </a:xfrm>
        </p:spPr>
        <p:txBody>
          <a:bodyPr lIns="0" rIns="0" anchor="b">
            <a:noAutofit/>
          </a:bodyPr>
          <a:lstStyle>
            <a:lvl1pPr marL="0" indent="0">
              <a:lnSpc>
                <a:spcPct val="100000"/>
              </a:lnSpc>
              <a:buNone/>
              <a:defRPr sz="1800" b="1" i="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title style</a:t>
            </a:r>
          </a:p>
        </p:txBody>
      </p:sp>
      <p:sp>
        <p:nvSpPr>
          <p:cNvPr id="15" name="Content Placeholder 14"/>
          <p:cNvSpPr>
            <a:spLocks noGrp="1"/>
          </p:cNvSpPr>
          <p:nvPr>
            <p:ph sz="quarter" idx="14"/>
          </p:nvPr>
        </p:nvSpPr>
        <p:spPr>
          <a:xfrm>
            <a:off x="4419600" y="1524000"/>
            <a:ext cx="42672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idx="2"/>
          </p:nvPr>
        </p:nvSpPr>
        <p:spPr>
          <a:xfrm>
            <a:off x="457201" y="2514599"/>
            <a:ext cx="3352800" cy="3127248"/>
          </a:xfrm>
        </p:spPr>
        <p:txBody>
          <a:bodyPr/>
          <a:lstStyle>
            <a:lvl1pPr marL="0" indent="0">
              <a:lnSpc>
                <a:spcPct val="150000"/>
              </a:lnSpc>
              <a:spcBef>
                <a:spcPts val="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pic>
        <p:nvPicPr>
          <p:cNvPr id="14" name="Picture 13" descr="bar_06.png"/>
          <p:cNvPicPr>
            <a:picLocks noChangeAspect="1"/>
          </p:cNvPicPr>
          <p:nvPr/>
        </p:nvPicPr>
        <p:blipFill>
          <a:blip r:embed="rId3">
            <a:duotone>
              <a:schemeClr val="accent1">
                <a:shade val="45000"/>
                <a:satMod val="135000"/>
              </a:schemeClr>
              <a:prstClr val="white"/>
            </a:duotone>
          </a:blip>
          <a:stretch>
            <a:fillRect/>
          </a:stretch>
        </p:blipFill>
        <p:spPr>
          <a:xfrm>
            <a:off x="0" y="403860"/>
            <a:ext cx="9144000" cy="53340"/>
          </a:xfrm>
          <a:prstGeom prst="rect">
            <a:avLst/>
          </a:prstGeom>
        </p:spPr>
      </p:pic>
      <p:grpSp>
        <p:nvGrpSpPr>
          <p:cNvPr id="2" name="Group 15"/>
          <p:cNvGrpSpPr/>
          <p:nvPr/>
        </p:nvGrpSpPr>
        <p:grpSpPr>
          <a:xfrm>
            <a:off x="0" y="6631305"/>
            <a:ext cx="9144000" cy="228600"/>
            <a:chOff x="0" y="6583680"/>
            <a:chExt cx="9144000" cy="228600"/>
          </a:xfrm>
        </p:grpSpPr>
        <p:sp>
          <p:nvSpPr>
            <p:cNvPr id="17" name="Rectangle 16"/>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Date Placeholder 19"/>
          <p:cNvSpPr>
            <a:spLocks noGrp="1"/>
          </p:cNvSpPr>
          <p:nvPr>
            <p:ph type="dt" sz="half" idx="15"/>
          </p:nvPr>
        </p:nvSpPr>
        <p:spPr/>
        <p:txBody>
          <a:bodyPr/>
          <a:lstStyle/>
          <a:p>
            <a:fld id="{DD035704-7FCF-421B-9057-273FE3384246}" type="datetimeFigureOut">
              <a:rPr lang="en-ZA" smtClean="0"/>
              <a:t>01/04/2014</a:t>
            </a:fld>
            <a:endParaRPr lang="en-ZA"/>
          </a:p>
        </p:txBody>
      </p:sp>
      <p:sp>
        <p:nvSpPr>
          <p:cNvPr id="21" name="Slide Number Placeholder 20"/>
          <p:cNvSpPr>
            <a:spLocks noGrp="1"/>
          </p:cNvSpPr>
          <p:nvPr>
            <p:ph type="sldNum" sz="quarter" idx="16"/>
          </p:nvPr>
        </p:nvSpPr>
        <p:spPr/>
        <p:txBody>
          <a:bodyPr/>
          <a:lstStyle/>
          <a:p>
            <a:fld id="{BE90438F-886E-44FF-9717-8A670F5BD046}" type="slidenum">
              <a:rPr lang="en-ZA" smtClean="0"/>
              <a:t>‹#›</a:t>
            </a:fld>
            <a:endParaRPr lang="en-ZA"/>
          </a:p>
        </p:txBody>
      </p:sp>
      <p:sp>
        <p:nvSpPr>
          <p:cNvPr id="22" name="Footer Placeholder 21"/>
          <p:cNvSpPr>
            <a:spLocks noGrp="1"/>
          </p:cNvSpPr>
          <p:nvPr>
            <p:ph type="ftr" sz="quarter" idx="17"/>
          </p:nvPr>
        </p:nvSpPr>
        <p:spPr/>
        <p:txBody>
          <a:bodyPr/>
          <a:lstStyle/>
          <a:p>
            <a:endParaRPr lang="en-Z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2" name="Group 15"/>
          <p:cNvGrpSpPr/>
          <p:nvPr/>
        </p:nvGrpSpPr>
        <p:grpSpPr>
          <a:xfrm>
            <a:off x="0" y="6631305"/>
            <a:ext cx="9144000" cy="228600"/>
            <a:chOff x="0" y="6583680"/>
            <a:chExt cx="9144000" cy="228600"/>
          </a:xfrm>
        </p:grpSpPr>
        <p:sp>
          <p:nvSpPr>
            <p:cNvPr id="13" name="Rectangle 12"/>
            <p:cNvSpPr/>
            <p:nvPr/>
          </p:nvSpPr>
          <p:spPr>
            <a:xfrm>
              <a:off x="8763000" y="6583680"/>
              <a:ext cx="381000"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42480" y="6583680"/>
              <a:ext cx="1581912" cy="228600"/>
            </a:xfrm>
            <a:prstGeom prst="rect">
              <a:avLst/>
            </a:prstGeom>
            <a:solidFill>
              <a:schemeClr val="bg1">
                <a:alpha val="3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0" y="6583680"/>
              <a:ext cx="7101840" cy="228600"/>
            </a:xfrm>
            <a:prstGeom prst="rect">
              <a:avLst/>
            </a:prstGeom>
            <a:solidFill>
              <a:schemeClr val="bg1">
                <a:alpha val="2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457200" y="1527048"/>
            <a:ext cx="3355848" cy="914400"/>
          </a:xfrm>
        </p:spPr>
        <p:txBody>
          <a:bodyPr anchor="b">
            <a:normAutofit/>
          </a:bodyPr>
          <a:lstStyle>
            <a:lvl1pPr algn="l">
              <a:defRPr lang="en-US" sz="1800" b="1" i="0" kern="1200" cap="all" spc="100" baseline="0" dirty="0" smtClean="0">
                <a:solidFill>
                  <a:schemeClr val="tx2"/>
                </a:solidFill>
                <a:latin typeface="+mn-lt"/>
                <a:ea typeface="+mn-ea"/>
                <a:cs typeface="+mn-cs"/>
              </a:defRPr>
            </a:lvl1pPr>
          </a:lstStyle>
          <a:p>
            <a:pPr marL="0" lvl="0" indent="0" algn="l" defTabSz="914400" rtl="0" eaLnBrk="1" latinLnBrk="0" hangingPunct="1">
              <a:lnSpc>
                <a:spcPct val="100000"/>
              </a:lnSpc>
              <a:spcBef>
                <a:spcPct val="20000"/>
              </a:spcBef>
              <a:spcAft>
                <a:spcPts val="600"/>
              </a:spcAft>
              <a:buFont typeface="Wingdings" pitchFamily="2" charset="2"/>
              <a:buNone/>
            </a:pPr>
            <a:r>
              <a:rPr lang="en-US" smtClean="0"/>
              <a:t>Click to edit Master title style</a:t>
            </a:r>
            <a:endParaRPr lang="en-US" dirty="0"/>
          </a:p>
        </p:txBody>
      </p:sp>
      <p:sp>
        <p:nvSpPr>
          <p:cNvPr id="3" name="Picture Placeholder 2"/>
          <p:cNvSpPr>
            <a:spLocks noGrp="1"/>
          </p:cNvSpPr>
          <p:nvPr>
            <p:ph type="pic" idx="1"/>
          </p:nvPr>
        </p:nvSpPr>
        <p:spPr>
          <a:xfrm>
            <a:off x="4425696" y="1554480"/>
            <a:ext cx="4270248" cy="4059936"/>
          </a:xfrm>
          <a:solidFill>
            <a:schemeClr val="bg1"/>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514600"/>
            <a:ext cx="3355848" cy="3127248"/>
          </a:xfrm>
        </p:spPr>
        <p:txBody>
          <a:bodyPr/>
          <a:lstStyle>
            <a:lvl1pPr marL="0" indent="0">
              <a:lnSpc>
                <a:spcPct val="150000"/>
              </a:lnSpc>
              <a:spcBef>
                <a:spcPts val="0"/>
              </a:spcBef>
              <a:buNone/>
              <a:defRPr lang="en-US" sz="1400" kern="1200" baseline="0" dirty="0" smtClean="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35704-7FCF-421B-9057-273FE3384246}" type="datetimeFigureOut">
              <a:rPr lang="en-ZA" smtClean="0"/>
              <a:t>01/04/2014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BE90438F-886E-44FF-9717-8A670F5BD046}" type="slidenum">
              <a:rPr lang="en-ZA" smtClean="0"/>
              <a:t>‹#›</a:t>
            </a:fld>
            <a:endParaRPr lang="en-ZA"/>
          </a:p>
        </p:txBody>
      </p:sp>
      <p:pic>
        <p:nvPicPr>
          <p:cNvPr id="8" name="Picture 7" descr="4_01.jpg"/>
          <p:cNvPicPr>
            <a:picLocks noChangeAspect="1"/>
          </p:cNvPicPr>
          <p:nvPr/>
        </p:nvPicPr>
        <p:blipFill>
          <a:blip r:embed="rId2"/>
          <a:stretch>
            <a:fillRect/>
          </a:stretch>
        </p:blipFill>
        <p:spPr>
          <a:xfrm>
            <a:off x="0" y="0"/>
            <a:ext cx="9144000" cy="403860"/>
          </a:xfrm>
          <a:prstGeom prst="rect">
            <a:avLst/>
          </a:prstGeom>
        </p:spPr>
      </p:pic>
      <p:pic>
        <p:nvPicPr>
          <p:cNvPr id="9" name="Picture 8" descr="bar_06.png"/>
          <p:cNvPicPr>
            <a:picLocks noChangeAspect="1"/>
          </p:cNvPicPr>
          <p:nvPr/>
        </p:nvPicPr>
        <p:blipFill>
          <a:blip r:embed="rId3">
            <a:duotone>
              <a:schemeClr val="accent2">
                <a:shade val="45000"/>
                <a:satMod val="135000"/>
              </a:schemeClr>
              <a:prstClr val="white"/>
            </a:duotone>
          </a:blip>
          <a:stretch>
            <a:fillRect/>
          </a:stretch>
        </p:blipFill>
        <p:spPr>
          <a:xfrm>
            <a:off x="0" y="403860"/>
            <a:ext cx="9144000" cy="53340"/>
          </a:xfrm>
          <a:prstGeom prst="rect">
            <a:avLst/>
          </a:prstGeom>
        </p:spPr>
      </p:pic>
      <p:cxnSp>
        <p:nvCxnSpPr>
          <p:cNvPr id="10" name="Straight Connector 9"/>
          <p:cNvCxnSpPr/>
          <p:nvPr/>
        </p:nvCxnSpPr>
        <p:spPr>
          <a:xfrm>
            <a:off x="4419600" y="1524000"/>
            <a:ext cx="4267200" cy="158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419600" y="5637212"/>
            <a:ext cx="4267200" cy="158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a:gsLst>
              <a:gs pos="0">
                <a:schemeClr val="bg1">
                  <a:alpha val="0"/>
                </a:schemeClr>
              </a:gs>
              <a:gs pos="34000">
                <a:schemeClr val="bg1">
                  <a:lumMod val="75000"/>
                  <a:alpha val="61000"/>
                </a:schemeClr>
              </a:gs>
              <a:gs pos="38000">
                <a:schemeClr val="bg1">
                  <a:lumMod val="75000"/>
                  <a:alpha val="76000"/>
                </a:schemeClr>
              </a:gs>
              <a:gs pos="100000">
                <a:schemeClr val="bg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990600"/>
            <a:ext cx="8229600" cy="914400"/>
          </a:xfrm>
          <a:prstGeom prst="rect">
            <a:avLst/>
          </a:prstGeom>
        </p:spPr>
        <p:txBody>
          <a:bodyPr vert="horz" lIns="0" tIns="45720" rIns="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981200"/>
            <a:ext cx="8229600" cy="4144963"/>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162800" y="6610350"/>
            <a:ext cx="1524000" cy="228600"/>
          </a:xfrm>
          <a:prstGeom prst="rect">
            <a:avLst/>
          </a:prstGeom>
        </p:spPr>
        <p:txBody>
          <a:bodyPr vert="horz" lIns="91440" tIns="45720" rIns="91440" bIns="45720" rtlCol="0" anchor="ctr"/>
          <a:lstStyle>
            <a:lvl1pPr algn="r">
              <a:defRPr sz="900" baseline="0">
                <a:solidFill>
                  <a:schemeClr val="tx1"/>
                </a:solidFill>
              </a:defRPr>
            </a:lvl1pPr>
          </a:lstStyle>
          <a:p>
            <a:fld id="{DD035704-7FCF-421B-9057-273FE3384246}" type="datetimeFigureOut">
              <a:rPr lang="en-ZA" smtClean="0"/>
              <a:t>01/04/2014</a:t>
            </a:fld>
            <a:endParaRPr lang="en-ZA"/>
          </a:p>
        </p:txBody>
      </p:sp>
      <p:sp>
        <p:nvSpPr>
          <p:cNvPr id="5" name="Footer Placeholder 4"/>
          <p:cNvSpPr>
            <a:spLocks noGrp="1"/>
          </p:cNvSpPr>
          <p:nvPr>
            <p:ph type="ftr" sz="quarter" idx="3"/>
          </p:nvPr>
        </p:nvSpPr>
        <p:spPr>
          <a:xfrm>
            <a:off x="457200" y="6610350"/>
            <a:ext cx="6629400" cy="228600"/>
          </a:xfrm>
          <a:prstGeom prst="rect">
            <a:avLst/>
          </a:prstGeom>
        </p:spPr>
        <p:txBody>
          <a:bodyPr vert="horz" lIns="91440" tIns="45720" rIns="91440" bIns="45720" rtlCol="0" anchor="ctr"/>
          <a:lstStyle>
            <a:lvl1pPr algn="r">
              <a:defRPr sz="900" baseline="0">
                <a:solidFill>
                  <a:schemeClr val="tx1"/>
                </a:solidFill>
              </a:defRPr>
            </a:lvl1pPr>
          </a:lstStyle>
          <a:p>
            <a:endParaRPr lang="en-ZA"/>
          </a:p>
        </p:txBody>
      </p:sp>
      <p:sp>
        <p:nvSpPr>
          <p:cNvPr id="6" name="Slide Number Placeholder 5"/>
          <p:cNvSpPr>
            <a:spLocks noGrp="1"/>
          </p:cNvSpPr>
          <p:nvPr>
            <p:ph type="sldNum" sz="quarter" idx="4"/>
          </p:nvPr>
        </p:nvSpPr>
        <p:spPr>
          <a:xfrm>
            <a:off x="8742680" y="6610350"/>
            <a:ext cx="381000" cy="228600"/>
          </a:xfrm>
          <a:prstGeom prst="rect">
            <a:avLst/>
          </a:prstGeom>
        </p:spPr>
        <p:txBody>
          <a:bodyPr vert="horz" lIns="91440" tIns="45720" rIns="91440" bIns="45720" rtlCol="0" anchor="ctr"/>
          <a:lstStyle>
            <a:lvl1pPr algn="r">
              <a:defRPr sz="900" baseline="0">
                <a:solidFill>
                  <a:schemeClr val="tx1"/>
                </a:solidFill>
              </a:defRPr>
            </a:lvl1pPr>
          </a:lstStyle>
          <a:p>
            <a:fld id="{BE90438F-886E-44FF-9717-8A670F5BD046}" type="slidenum">
              <a:rPr lang="en-ZA" smtClean="0"/>
              <a:t>‹#›</a:t>
            </a:fld>
            <a:endParaRPr lang="en-ZA"/>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spcBef>
          <a:spcPct val="0"/>
        </a:spcBef>
        <a:buNone/>
        <a:defRPr sz="36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Font typeface="Wingdings" pitchFamily="2" charset="2"/>
        <a:buChar char="§"/>
        <a:defRPr sz="2000" kern="1200" baseline="0">
          <a:solidFill>
            <a:schemeClr val="tx2"/>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1">
            <a:lumMod val="50000"/>
            <a:lumOff val="50000"/>
          </a:schemeClr>
        </a:buClr>
        <a:buFont typeface="Wingdings" pitchFamily="2" charset="2"/>
        <a:buChar char="§"/>
        <a:defRPr sz="1600" kern="1200" baseline="0">
          <a:solidFill>
            <a:schemeClr val="tx2"/>
          </a:solidFill>
          <a:latin typeface="+mn-lt"/>
          <a:ea typeface="+mn-ea"/>
          <a:cs typeface="+mn-cs"/>
        </a:defRPr>
      </a:lvl2pPr>
      <a:lvl3pPr marL="1143000" indent="-228600" algn="l" defTabSz="914400" rtl="0" eaLnBrk="1" latinLnBrk="0" hangingPunct="1">
        <a:lnSpc>
          <a:spcPct val="100000"/>
        </a:lnSpc>
        <a:spcBef>
          <a:spcPct val="20000"/>
        </a:spcBef>
        <a:spcAft>
          <a:spcPts val="600"/>
        </a:spcAft>
        <a:buFont typeface="Wingdings" pitchFamily="2" charset="2"/>
        <a:buNone/>
        <a:defRPr sz="1400" kern="1200" baseline="0">
          <a:solidFill>
            <a:schemeClr val="tx2"/>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1">
            <a:lumMod val="50000"/>
            <a:lumOff val="50000"/>
          </a:schemeClr>
        </a:buClr>
        <a:buFont typeface="Wingdings" pitchFamily="2" charset="2"/>
        <a:buNone/>
        <a:defRPr sz="1400" kern="1200" baseline="0">
          <a:solidFill>
            <a:schemeClr val="tx2"/>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1">
            <a:lumMod val="50000"/>
            <a:lumOff val="50000"/>
          </a:schemeClr>
        </a:buClr>
        <a:buFont typeface="Wingdings" pitchFamily="2" charset="2"/>
        <a:buNone/>
        <a:defRPr sz="1400" kern="1200" baseline="0">
          <a:solidFill>
            <a:schemeClr val="tx2"/>
          </a:solidFill>
          <a:latin typeface="+mn-lt"/>
          <a:ea typeface="+mn-ea"/>
          <a:cs typeface="+mn-cs"/>
        </a:defRPr>
      </a:lvl5pPr>
      <a:lvl6pPr marL="2514600" indent="-228600" algn="l" defTabSz="914400" rtl="0" eaLnBrk="1" latinLnBrk="0" hangingPunct="1">
        <a:lnSpc>
          <a:spcPct val="100000"/>
        </a:lnSpc>
        <a:spcBef>
          <a:spcPct val="20000"/>
        </a:spcBef>
        <a:spcAft>
          <a:spcPts val="600"/>
        </a:spcAft>
        <a:buFontTx/>
        <a:buNone/>
        <a:defRPr sz="1400" kern="1200">
          <a:solidFill>
            <a:schemeClr val="tx2"/>
          </a:solidFill>
          <a:latin typeface="+mn-lt"/>
          <a:ea typeface="+mn-ea"/>
          <a:cs typeface="+mn-cs"/>
        </a:defRPr>
      </a:lvl6pPr>
      <a:lvl7pPr marL="2971800" indent="-228600" algn="l" defTabSz="914400" rtl="0" eaLnBrk="1" latinLnBrk="0" hangingPunct="1">
        <a:lnSpc>
          <a:spcPct val="100000"/>
        </a:lnSpc>
        <a:spcBef>
          <a:spcPct val="20000"/>
        </a:spcBef>
        <a:spcAft>
          <a:spcPts val="600"/>
        </a:spcAft>
        <a:buFontTx/>
        <a:buNone/>
        <a:defRPr sz="1400" kern="1200">
          <a:solidFill>
            <a:schemeClr val="tx2"/>
          </a:solidFill>
          <a:latin typeface="+mn-lt"/>
          <a:ea typeface="+mn-ea"/>
          <a:cs typeface="+mn-cs"/>
        </a:defRPr>
      </a:lvl7pPr>
      <a:lvl8pPr marL="3429000" indent="-228600" algn="l" defTabSz="914400" rtl="0" eaLnBrk="1" latinLnBrk="0" hangingPunct="1">
        <a:lnSpc>
          <a:spcPct val="100000"/>
        </a:lnSpc>
        <a:spcBef>
          <a:spcPct val="20000"/>
        </a:spcBef>
        <a:spcAft>
          <a:spcPts val="600"/>
        </a:spcAft>
        <a:buFontTx/>
        <a:buNone/>
        <a:defRPr sz="1400" kern="1200">
          <a:solidFill>
            <a:schemeClr val="tx2"/>
          </a:solidFill>
          <a:latin typeface="+mn-lt"/>
          <a:ea typeface="+mn-ea"/>
          <a:cs typeface="+mn-cs"/>
        </a:defRPr>
      </a:lvl8pPr>
      <a:lvl9pPr marL="3886200" indent="-228600" algn="l" defTabSz="914400" rtl="0" eaLnBrk="1" latinLnBrk="0" hangingPunct="1">
        <a:lnSpc>
          <a:spcPct val="100000"/>
        </a:lnSpc>
        <a:spcBef>
          <a:spcPct val="20000"/>
        </a:spcBef>
        <a:spcAft>
          <a:spcPts val="600"/>
        </a:spcAft>
        <a:buFontTx/>
        <a:buNone/>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67544" y="1196752"/>
            <a:ext cx="6781800" cy="762000"/>
          </a:xfrm>
        </p:spPr>
        <p:txBody>
          <a:bodyPr>
            <a:noAutofit/>
          </a:bodyPr>
          <a:lstStyle/>
          <a:p>
            <a:r>
              <a:rPr lang="en-ZA" sz="2800" dirty="0" smtClean="0"/>
              <a:t>Singular Database Design</a:t>
            </a:r>
            <a:endParaRPr lang="en-ZA"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2708920"/>
            <a:ext cx="7236296" cy="2653309"/>
          </a:xfrm>
          <a:prstGeom prst="rect">
            <a:avLst/>
          </a:prstGeom>
        </p:spPr>
      </p:pic>
    </p:spTree>
    <p:extLst>
      <p:ext uri="{BB962C8B-B14F-4D97-AF65-F5344CB8AC3E}">
        <p14:creationId xmlns:p14="http://schemas.microsoft.com/office/powerpoint/2010/main" val="23728660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763688" y="476672"/>
            <a:ext cx="5731510" cy="5403215"/>
          </a:xfrm>
          <a:prstGeom prst="rect">
            <a:avLst/>
          </a:prstGeom>
        </p:spPr>
      </p:pic>
      <p:sp>
        <p:nvSpPr>
          <p:cNvPr id="5" name="Rectangle 4"/>
          <p:cNvSpPr/>
          <p:nvPr/>
        </p:nvSpPr>
        <p:spPr>
          <a:xfrm>
            <a:off x="107504" y="5589240"/>
            <a:ext cx="9036496" cy="857671"/>
          </a:xfrm>
          <a:prstGeom prst="rect">
            <a:avLst/>
          </a:prstGeom>
        </p:spPr>
        <p:txBody>
          <a:bodyPr wrap="square">
            <a:spAutoFit/>
          </a:bodyPr>
          <a:lstStyle/>
          <a:p>
            <a:pPr>
              <a:lnSpc>
                <a:spcPct val="115000"/>
              </a:lnSpc>
              <a:spcAft>
                <a:spcPts val="1000"/>
              </a:spcAft>
            </a:pPr>
            <a:r>
              <a:rPr lang="en-ZA" sz="1200" b="1" dirty="0">
                <a:latin typeface="Calibri" panose="020F0502020204030204" pitchFamily="34" charset="0"/>
                <a:ea typeface="Calibri" panose="020F0502020204030204" pitchFamily="34" charset="0"/>
                <a:cs typeface="Times New Roman" panose="02020603050405020304" pitchFamily="18" charset="0"/>
              </a:rPr>
              <a:t>Recovery Model</a:t>
            </a:r>
            <a:endParaRPr lang="en-ZA" sz="12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0"/>
              </a:spcAft>
            </a:pPr>
            <a:r>
              <a:rPr lang="en-ZA" sz="1200" dirty="0">
                <a:latin typeface="Calibri" panose="020F0502020204030204" pitchFamily="34" charset="0"/>
                <a:ea typeface="Calibri" panose="020F0502020204030204" pitchFamily="34" charset="0"/>
                <a:cs typeface="Times New Roman" panose="02020603050405020304" pitchFamily="18" charset="0"/>
              </a:rPr>
              <a:t>Very important to have this set to Full for databases that contain important client information. Together with a log </a:t>
            </a:r>
            <a:r>
              <a:rPr lang="en-ZA" sz="1200" dirty="0" smtClean="0">
                <a:latin typeface="Calibri" panose="020F0502020204030204" pitchFamily="34" charset="0"/>
                <a:ea typeface="Calibri" panose="020F0502020204030204" pitchFamily="34" charset="0"/>
                <a:cs typeface="Times New Roman" panose="02020603050405020304" pitchFamily="18" charset="0"/>
              </a:rPr>
              <a:t>backup it </a:t>
            </a:r>
            <a:r>
              <a:rPr lang="en-ZA" sz="1200" dirty="0">
                <a:latin typeface="Calibri" panose="020F0502020204030204" pitchFamily="34" charset="0"/>
                <a:ea typeface="Calibri" panose="020F0502020204030204" pitchFamily="34" charset="0"/>
                <a:cs typeface="Times New Roman" panose="02020603050405020304" pitchFamily="18" charset="0"/>
              </a:rPr>
              <a:t>can be used to restore to the point of failure if your log can be backed up. Simple uses a lot less log space, can only be restored to the last backup.</a:t>
            </a:r>
            <a:endParaRPr lang="en-ZA"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786620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Naming Conventions</a:t>
            </a:r>
            <a:endParaRPr lang="en-ZA" dirty="0"/>
          </a:p>
        </p:txBody>
      </p:sp>
      <p:sp>
        <p:nvSpPr>
          <p:cNvPr id="3" name="Content Placeholder 2"/>
          <p:cNvSpPr>
            <a:spLocks noGrp="1"/>
          </p:cNvSpPr>
          <p:nvPr>
            <p:ph idx="1"/>
          </p:nvPr>
        </p:nvSpPr>
        <p:spPr/>
        <p:txBody>
          <a:bodyPr/>
          <a:lstStyle/>
          <a:p>
            <a:r>
              <a:rPr lang="en-ZA" sz="1000" b="1" u="sng" dirty="0"/>
              <a:t> Table Name</a:t>
            </a:r>
            <a:endParaRPr lang="en-ZA" sz="1000" dirty="0"/>
          </a:p>
          <a:p>
            <a:pPr lvl="0"/>
            <a:r>
              <a:rPr lang="en-ZA" sz="1000" dirty="0"/>
              <a:t>Give the table a meaningful name. Try to avoid abbreviations.</a:t>
            </a:r>
          </a:p>
          <a:p>
            <a:pPr lvl="0"/>
            <a:r>
              <a:rPr lang="en-ZA" sz="1000" dirty="0"/>
              <a:t>The table’s name should always be plural since it holds many records (except for a table like </a:t>
            </a:r>
            <a:r>
              <a:rPr lang="en-ZA" sz="1000" dirty="0" err="1"/>
              <a:t>SystemConfiguration</a:t>
            </a:r>
            <a:r>
              <a:rPr lang="en-ZA" sz="1000" dirty="0"/>
              <a:t>, which will only ever hold one record)</a:t>
            </a:r>
          </a:p>
          <a:p>
            <a:pPr lvl="0"/>
            <a:r>
              <a:rPr lang="en-ZA" sz="1000" dirty="0"/>
              <a:t>Specify descriptions for the tables that you create, so that you will always know what the table is used for</a:t>
            </a:r>
          </a:p>
          <a:p>
            <a:r>
              <a:rPr lang="en-ZA" sz="1000" dirty="0"/>
              <a:t>There are two ways to specify table descriptions.</a:t>
            </a:r>
          </a:p>
          <a:p>
            <a:pPr marL="0" indent="0">
              <a:buNone/>
            </a:pPr>
            <a:endParaRPr lang="en-ZA" sz="1000" dirty="0" smtClean="0"/>
          </a:p>
          <a:p>
            <a:pPr marL="0" indent="0">
              <a:buNone/>
            </a:pPr>
            <a:r>
              <a:rPr lang="en-ZA" sz="1000" dirty="0" smtClean="0"/>
              <a:t>You </a:t>
            </a:r>
            <a:r>
              <a:rPr lang="en-ZA" sz="1000" dirty="0"/>
              <a:t>can either do this through the diagram tool, by pressing F4 and writing in the Description.</a:t>
            </a:r>
            <a:endParaRPr lang="en-ZA" sz="1000" dirty="0" smtClean="0"/>
          </a:p>
          <a:p>
            <a:endParaRPr lang="en-ZA"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706245" y="3933056"/>
            <a:ext cx="5731510" cy="2458085"/>
          </a:xfrm>
          <a:prstGeom prst="rect">
            <a:avLst/>
          </a:prstGeom>
        </p:spPr>
      </p:pic>
    </p:spTree>
    <p:extLst>
      <p:ext uri="{BB962C8B-B14F-4D97-AF65-F5344CB8AC3E}">
        <p14:creationId xmlns:p14="http://schemas.microsoft.com/office/powerpoint/2010/main" val="4842109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a:t>Naming </a:t>
            </a:r>
            <a:r>
              <a:rPr lang="en-ZA" dirty="0" smtClean="0"/>
              <a:t>Conventions Continued…</a:t>
            </a:r>
            <a:endParaRPr lang="en-ZA" dirty="0"/>
          </a:p>
        </p:txBody>
      </p:sp>
      <p:sp>
        <p:nvSpPr>
          <p:cNvPr id="3" name="Content Placeholder 2"/>
          <p:cNvSpPr>
            <a:spLocks noGrp="1"/>
          </p:cNvSpPr>
          <p:nvPr>
            <p:ph idx="1"/>
          </p:nvPr>
        </p:nvSpPr>
        <p:spPr/>
        <p:txBody>
          <a:bodyPr/>
          <a:lstStyle/>
          <a:p>
            <a:r>
              <a:rPr lang="en-ZA" sz="1000" dirty="0"/>
              <a:t>Or you can right click the table, click Design, select the field you want to add a Description to on the Custom Properties.</a:t>
            </a:r>
          </a:p>
          <a:p>
            <a:endParaRPr lang="en-ZA" dirty="0"/>
          </a:p>
        </p:txBody>
      </p:sp>
      <p:pic>
        <p:nvPicPr>
          <p:cNvPr id="4" name="Picture 3"/>
          <p:cNvPicPr/>
          <p:nvPr/>
        </p:nvPicPr>
        <p:blipFill>
          <a:blip r:embed="rId2"/>
          <a:stretch>
            <a:fillRect/>
          </a:stretch>
        </p:blipFill>
        <p:spPr>
          <a:xfrm>
            <a:off x="2915816" y="2420888"/>
            <a:ext cx="3097530" cy="2691130"/>
          </a:xfrm>
          <a:prstGeom prst="rect">
            <a:avLst/>
          </a:prstGeom>
        </p:spPr>
      </p:pic>
    </p:spTree>
    <p:extLst>
      <p:ext uri="{BB962C8B-B14F-4D97-AF65-F5344CB8AC3E}">
        <p14:creationId xmlns:p14="http://schemas.microsoft.com/office/powerpoint/2010/main" val="37411339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Table Design</a:t>
            </a:r>
            <a:endParaRPr lang="en-ZA" dirty="0"/>
          </a:p>
        </p:txBody>
      </p:sp>
      <p:sp>
        <p:nvSpPr>
          <p:cNvPr id="3" name="Content Placeholder 2"/>
          <p:cNvSpPr>
            <a:spLocks noGrp="1"/>
          </p:cNvSpPr>
          <p:nvPr>
            <p:ph idx="1"/>
          </p:nvPr>
        </p:nvSpPr>
        <p:spPr>
          <a:xfrm>
            <a:off x="457200" y="1811867"/>
            <a:ext cx="8363272" cy="4144963"/>
          </a:xfrm>
        </p:spPr>
        <p:txBody>
          <a:bodyPr>
            <a:normAutofit/>
          </a:bodyPr>
          <a:lstStyle/>
          <a:p>
            <a:pPr marL="0" indent="0">
              <a:buNone/>
            </a:pPr>
            <a:r>
              <a:rPr lang="en-ZA" sz="900" b="1" dirty="0" smtClean="0"/>
              <a:t>Primary </a:t>
            </a:r>
            <a:r>
              <a:rPr lang="en-ZA" sz="900" b="1" dirty="0"/>
              <a:t>Key Considerations</a:t>
            </a:r>
            <a:endParaRPr lang="en-ZA" sz="900" dirty="0"/>
          </a:p>
          <a:p>
            <a:pPr marL="0" indent="0">
              <a:buNone/>
            </a:pPr>
            <a:r>
              <a:rPr lang="en-ZA" sz="900" dirty="0"/>
              <a:t> </a:t>
            </a:r>
            <a:r>
              <a:rPr lang="en-ZA" sz="1200" dirty="0" smtClean="0"/>
              <a:t>Use Integer </a:t>
            </a:r>
            <a:r>
              <a:rPr lang="en-ZA" sz="1200" dirty="0"/>
              <a:t>(number) data types </a:t>
            </a:r>
            <a:r>
              <a:rPr lang="en-ZA" sz="1200" dirty="0" smtClean="0"/>
              <a:t>as primary </a:t>
            </a:r>
            <a:r>
              <a:rPr lang="en-ZA" sz="1200" dirty="0" smtClean="0"/>
              <a:t>key</a:t>
            </a:r>
          </a:p>
          <a:p>
            <a:pPr lvl="0"/>
            <a:r>
              <a:rPr lang="en-ZA" sz="1200" dirty="0"/>
              <a:t>M</a:t>
            </a:r>
            <a:r>
              <a:rPr lang="en-ZA" sz="1200" dirty="0" smtClean="0"/>
              <a:t>ake </a:t>
            </a:r>
            <a:r>
              <a:rPr lang="en-ZA" sz="1200" dirty="0" smtClean="0"/>
              <a:t>the </a:t>
            </a:r>
            <a:r>
              <a:rPr lang="en-ZA" sz="1200" dirty="0" err="1" smtClean="0"/>
              <a:t>the</a:t>
            </a:r>
            <a:r>
              <a:rPr lang="en-ZA" sz="1200" dirty="0" smtClean="0"/>
              <a:t> primary </a:t>
            </a:r>
            <a:r>
              <a:rPr lang="en-ZA" sz="1200" dirty="0"/>
              <a:t>key </a:t>
            </a:r>
            <a:r>
              <a:rPr lang="en-ZA" sz="1200" dirty="0" smtClean="0"/>
              <a:t>the first column and it must </a:t>
            </a:r>
            <a:r>
              <a:rPr lang="en-ZA" sz="1200" dirty="0"/>
              <a:t>be an identity </a:t>
            </a:r>
            <a:r>
              <a:rPr lang="en-ZA" sz="1200" dirty="0" smtClean="0"/>
              <a:t>column</a:t>
            </a:r>
            <a:endParaRPr lang="en-ZA" sz="1200" dirty="0"/>
          </a:p>
          <a:p>
            <a:pPr lvl="0"/>
            <a:r>
              <a:rPr lang="en-ZA" sz="1200" dirty="0"/>
              <a:t>Primary Key must be named as the singular (i.e. not plural) of the table name with ‘ID’ appended to it (Table: ‘Details’; PK: ‘</a:t>
            </a:r>
            <a:r>
              <a:rPr lang="en-ZA" sz="1200" dirty="0" err="1"/>
              <a:t>DetailID</a:t>
            </a:r>
            <a:r>
              <a:rPr lang="en-ZA" sz="1200" dirty="0" smtClean="0"/>
              <a:t>’)</a:t>
            </a:r>
            <a:endParaRPr lang="en-ZA" sz="1200" dirty="0"/>
          </a:p>
          <a:p>
            <a:pPr lvl="0"/>
            <a:r>
              <a:rPr lang="en-ZA" sz="1200" b="1" dirty="0"/>
              <a:t>Composite unique indexes </a:t>
            </a:r>
            <a:r>
              <a:rPr lang="en-ZA" sz="1200" dirty="0"/>
              <a:t>can be used in the cases where the combination of multiple columns needs to be </a:t>
            </a:r>
            <a:r>
              <a:rPr lang="en-ZA" sz="1200" dirty="0" smtClean="0"/>
              <a:t>unique</a:t>
            </a:r>
          </a:p>
          <a:p>
            <a:pPr lvl="0"/>
            <a:r>
              <a:rPr lang="en-ZA" sz="1200" dirty="0" smtClean="0"/>
              <a:t>Use </a:t>
            </a:r>
            <a:r>
              <a:rPr lang="en-ZA" sz="1200" dirty="0"/>
              <a:t>capital letters where appropriate. </a:t>
            </a:r>
            <a:r>
              <a:rPr lang="en-ZA" sz="1200" dirty="0" err="1"/>
              <a:t>Eg</a:t>
            </a:r>
            <a:r>
              <a:rPr lang="en-ZA" sz="1200" dirty="0"/>
              <a:t>. ‘</a:t>
            </a:r>
            <a:r>
              <a:rPr lang="en-ZA" sz="1200" dirty="0" err="1"/>
              <a:t>StockDetailID</a:t>
            </a:r>
            <a:r>
              <a:rPr lang="en-ZA" sz="1200" dirty="0"/>
              <a:t>’ and NOT ‘</a:t>
            </a:r>
            <a:r>
              <a:rPr lang="en-ZA" sz="1200" dirty="0" err="1"/>
              <a:t>STOCKDetailId</a:t>
            </a:r>
            <a:r>
              <a:rPr lang="en-ZA" sz="1200" dirty="0"/>
              <a:t>’</a:t>
            </a:r>
          </a:p>
          <a:p>
            <a:pPr lvl="0"/>
            <a:r>
              <a:rPr lang="en-ZA" sz="1200" dirty="0"/>
              <a:t>Put relationships on </a:t>
            </a:r>
            <a:r>
              <a:rPr lang="en-ZA" sz="1200" dirty="0" smtClean="0"/>
              <a:t>Primary keys </a:t>
            </a:r>
            <a:r>
              <a:rPr lang="en-ZA" sz="1200" dirty="0"/>
              <a:t>only</a:t>
            </a:r>
          </a:p>
          <a:p>
            <a:pPr lvl="0"/>
            <a:r>
              <a:rPr lang="en-ZA" sz="1200" dirty="0"/>
              <a:t>Use relationships where necessary. </a:t>
            </a:r>
          </a:p>
          <a:p>
            <a:pPr lvl="0"/>
            <a:r>
              <a:rPr lang="en-ZA" sz="1200" dirty="0"/>
              <a:t>Put meaningful descriptions on all columns. </a:t>
            </a:r>
            <a:r>
              <a:rPr lang="en-ZA" sz="1200" dirty="0" err="1"/>
              <a:t>Eg</a:t>
            </a:r>
            <a:r>
              <a:rPr lang="en-ZA" sz="1200" dirty="0"/>
              <a:t>. </a:t>
            </a:r>
            <a:r>
              <a:rPr lang="en-ZA" sz="1200" dirty="0" err="1"/>
              <a:t>StockCount</a:t>
            </a:r>
            <a:r>
              <a:rPr lang="en-ZA" sz="1200" dirty="0"/>
              <a:t>: The amount of stock left in the warehouse. </a:t>
            </a:r>
            <a:r>
              <a:rPr lang="en-ZA" sz="1200" dirty="0" smtClean="0"/>
              <a:t>: </a:t>
            </a:r>
            <a:r>
              <a:rPr lang="en-ZA" sz="1200" dirty="0"/>
              <a:t>Count of stock.</a:t>
            </a:r>
          </a:p>
          <a:p>
            <a:pPr lvl="0"/>
            <a:r>
              <a:rPr lang="en-ZA" sz="1200" dirty="0"/>
              <a:t>The description on foreign key columns should be.   Link to &lt;entity&gt; (where &lt;entity&gt; is the singular (not plural) form of the table name.</a:t>
            </a:r>
          </a:p>
          <a:p>
            <a:pPr lvl="0"/>
            <a:r>
              <a:rPr lang="en-ZA" sz="1200" dirty="0"/>
              <a:t>For auditing information we add </a:t>
            </a:r>
            <a:r>
              <a:rPr lang="en-ZA" sz="1200" b="1" dirty="0" err="1"/>
              <a:t>CreatedBy</a:t>
            </a:r>
            <a:r>
              <a:rPr lang="en-ZA" sz="1200" dirty="0"/>
              <a:t> </a:t>
            </a:r>
            <a:r>
              <a:rPr lang="en-ZA" sz="1200" dirty="0" smtClean="0"/>
              <a:t>(which </a:t>
            </a:r>
            <a:r>
              <a:rPr lang="en-ZA" sz="1200" dirty="0"/>
              <a:t>is an integer linked to the </a:t>
            </a:r>
            <a:r>
              <a:rPr lang="en-ZA" sz="1200" dirty="0" err="1"/>
              <a:t>UserID</a:t>
            </a:r>
            <a:r>
              <a:rPr lang="en-ZA" sz="1200" dirty="0"/>
              <a:t> in the </a:t>
            </a:r>
            <a:r>
              <a:rPr lang="en-ZA" sz="1200" dirty="0" smtClean="0"/>
              <a:t>system), </a:t>
            </a:r>
            <a:r>
              <a:rPr lang="en-ZA" sz="1200" b="1" dirty="0" err="1"/>
              <a:t>CreatedDateTime</a:t>
            </a:r>
            <a:r>
              <a:rPr lang="en-ZA" sz="1200" dirty="0"/>
              <a:t> </a:t>
            </a:r>
            <a:r>
              <a:rPr lang="en-ZA" sz="1200" dirty="0" smtClean="0"/>
              <a:t>(which </a:t>
            </a:r>
            <a:r>
              <a:rPr lang="en-ZA" sz="1200" dirty="0"/>
              <a:t>is the record creation </a:t>
            </a:r>
            <a:r>
              <a:rPr lang="en-ZA" sz="1200" dirty="0" err="1"/>
              <a:t>datetime</a:t>
            </a:r>
            <a:r>
              <a:rPr lang="en-ZA" sz="1200" dirty="0"/>
              <a:t> </a:t>
            </a:r>
            <a:r>
              <a:rPr lang="en-ZA" sz="1200" dirty="0" smtClean="0"/>
              <a:t>stamp), </a:t>
            </a:r>
            <a:r>
              <a:rPr lang="en-ZA" sz="1200" b="1" dirty="0" err="1"/>
              <a:t>ModifiedBy</a:t>
            </a:r>
            <a:r>
              <a:rPr lang="en-ZA" sz="1200" dirty="0"/>
              <a:t> </a:t>
            </a:r>
            <a:r>
              <a:rPr lang="en-ZA" sz="1200" dirty="0" smtClean="0"/>
              <a:t>(which </a:t>
            </a:r>
            <a:r>
              <a:rPr lang="en-ZA" sz="1200" dirty="0"/>
              <a:t>is the </a:t>
            </a:r>
            <a:r>
              <a:rPr lang="en-ZA" sz="1200" dirty="0" err="1"/>
              <a:t>UserID</a:t>
            </a:r>
            <a:r>
              <a:rPr lang="en-ZA" sz="1200" dirty="0"/>
              <a:t> who modified the </a:t>
            </a:r>
            <a:r>
              <a:rPr lang="en-ZA" sz="1200" dirty="0" smtClean="0"/>
              <a:t>record) </a:t>
            </a:r>
            <a:r>
              <a:rPr lang="en-ZA" sz="1200" dirty="0"/>
              <a:t>and </a:t>
            </a:r>
            <a:r>
              <a:rPr lang="en-ZA" sz="1200" b="1" dirty="0"/>
              <a:t>ModifiedDateTime</a:t>
            </a:r>
            <a:r>
              <a:rPr lang="en-ZA" sz="1200" dirty="0"/>
              <a:t> </a:t>
            </a:r>
            <a:r>
              <a:rPr lang="en-ZA" sz="1200" dirty="0" smtClean="0"/>
              <a:t>(which </a:t>
            </a:r>
            <a:r>
              <a:rPr lang="en-ZA" sz="1200" dirty="0"/>
              <a:t>is the record modification </a:t>
            </a:r>
            <a:r>
              <a:rPr lang="en-ZA" sz="1200" dirty="0" smtClean="0"/>
              <a:t>timestamp).</a:t>
            </a:r>
            <a:endParaRPr lang="en-ZA" sz="1200" dirty="0"/>
          </a:p>
          <a:p>
            <a:endParaRPr lang="en-ZA" sz="900" dirty="0"/>
          </a:p>
        </p:txBody>
      </p:sp>
    </p:spTree>
    <p:extLst>
      <p:ext uri="{BB962C8B-B14F-4D97-AF65-F5344CB8AC3E}">
        <p14:creationId xmlns:p14="http://schemas.microsoft.com/office/powerpoint/2010/main" val="23707364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Table Design Continued…</a:t>
            </a:r>
            <a:endParaRPr lang="en-ZA" dirty="0"/>
          </a:p>
        </p:txBody>
      </p:sp>
      <p:sp>
        <p:nvSpPr>
          <p:cNvPr id="3" name="Content Placeholder 2"/>
          <p:cNvSpPr>
            <a:spLocks noGrp="1"/>
          </p:cNvSpPr>
          <p:nvPr>
            <p:ph idx="1"/>
          </p:nvPr>
        </p:nvSpPr>
        <p:spPr/>
        <p:txBody>
          <a:bodyPr>
            <a:normAutofit/>
          </a:bodyPr>
          <a:lstStyle/>
          <a:p>
            <a:pPr marL="0" indent="0">
              <a:buNone/>
            </a:pPr>
            <a:r>
              <a:rPr lang="en-ZA" sz="1000" b="1" u="sng" dirty="0" err="1"/>
              <a:t>VarChar</a:t>
            </a:r>
            <a:r>
              <a:rPr lang="en-ZA" sz="1000" b="1" u="sng" dirty="0"/>
              <a:t> Columns</a:t>
            </a:r>
            <a:endParaRPr lang="en-ZA" sz="1000" dirty="0"/>
          </a:p>
          <a:p>
            <a:pPr lvl="0"/>
            <a:r>
              <a:rPr lang="en-ZA" sz="1000" dirty="0"/>
              <a:t>A </a:t>
            </a:r>
            <a:r>
              <a:rPr lang="en-ZA" sz="1000" b="1" dirty="0" err="1"/>
              <a:t>VarChar</a:t>
            </a:r>
            <a:r>
              <a:rPr lang="en-ZA" sz="1000" dirty="0"/>
              <a:t> column must NEVER allow nulls</a:t>
            </a:r>
            <a:r>
              <a:rPr lang="en-ZA" sz="1000" dirty="0" smtClean="0"/>
              <a:t>.. </a:t>
            </a:r>
            <a:r>
              <a:rPr lang="en-ZA" sz="1000" dirty="0"/>
              <a:t>Set a default constraint to initialise the column. </a:t>
            </a:r>
            <a:endParaRPr lang="en-ZA" sz="1000" dirty="0" smtClean="0"/>
          </a:p>
          <a:p>
            <a:pPr lvl="0"/>
            <a:r>
              <a:rPr lang="en-ZA" sz="1000" dirty="0" smtClean="0"/>
              <a:t>If </a:t>
            </a:r>
            <a:r>
              <a:rPr lang="en-ZA" sz="1000" dirty="0"/>
              <a:t>the column is required add a constraint of “</a:t>
            </a:r>
            <a:r>
              <a:rPr lang="en-ZA" sz="1000" dirty="0" err="1"/>
              <a:t>len</a:t>
            </a:r>
            <a:r>
              <a:rPr lang="en-ZA" sz="1000" dirty="0"/>
              <a:t>([</a:t>
            </a:r>
            <a:r>
              <a:rPr lang="en-ZA" sz="1000" dirty="0" err="1"/>
              <a:t>ColumnName</a:t>
            </a:r>
            <a:r>
              <a:rPr lang="en-ZA" sz="1000" dirty="0"/>
              <a:t>]) &gt; 0”.</a:t>
            </a:r>
          </a:p>
          <a:p>
            <a:pPr lvl="0"/>
            <a:r>
              <a:rPr lang="en-ZA" sz="1000" dirty="0"/>
              <a:t>Only use </a:t>
            </a:r>
            <a:r>
              <a:rPr lang="en-ZA" sz="1000" b="1" dirty="0" err="1"/>
              <a:t>VarChar</a:t>
            </a:r>
            <a:r>
              <a:rPr lang="en-ZA" sz="1000" b="1" dirty="0"/>
              <a:t>(n</a:t>
            </a:r>
            <a:r>
              <a:rPr lang="en-ZA" sz="1000" dirty="0"/>
              <a:t>) column </a:t>
            </a:r>
            <a:r>
              <a:rPr lang="en-ZA" sz="1000" dirty="0" smtClean="0"/>
              <a:t>type(not </a:t>
            </a:r>
            <a:r>
              <a:rPr lang="en-ZA" sz="1000" dirty="0" err="1" smtClean="0"/>
              <a:t>nvarchar</a:t>
            </a:r>
            <a:r>
              <a:rPr lang="en-ZA" sz="1000" dirty="0" smtClean="0"/>
              <a:t> </a:t>
            </a:r>
            <a:r>
              <a:rPr lang="en-ZA" sz="1000" dirty="0"/>
              <a:t>is Unicode and takes up more </a:t>
            </a:r>
            <a:r>
              <a:rPr lang="en-ZA" sz="1000" dirty="0" smtClean="0"/>
              <a:t>space).</a:t>
            </a:r>
          </a:p>
          <a:p>
            <a:pPr marL="0" lvl="0" indent="0">
              <a:buNone/>
            </a:pPr>
            <a:r>
              <a:rPr lang="en-ZA" sz="1000" dirty="0" smtClean="0"/>
              <a:t> </a:t>
            </a:r>
            <a:r>
              <a:rPr lang="en-ZA" sz="1000" b="1" u="sng" dirty="0" smtClean="0"/>
              <a:t>Bit </a:t>
            </a:r>
            <a:r>
              <a:rPr lang="en-ZA" sz="1000" b="1" u="sng" dirty="0"/>
              <a:t>columns</a:t>
            </a:r>
            <a:endParaRPr lang="en-ZA" sz="1000" dirty="0"/>
          </a:p>
          <a:p>
            <a:pPr lvl="0"/>
            <a:r>
              <a:rPr lang="en-ZA" sz="1000" dirty="0"/>
              <a:t>Should not allow nulls and a default value should be set for simple Boolean comparison</a:t>
            </a:r>
          </a:p>
          <a:p>
            <a:pPr lvl="0"/>
            <a:r>
              <a:rPr lang="en-ZA" sz="1000" dirty="0"/>
              <a:t>With non-</a:t>
            </a:r>
            <a:r>
              <a:rPr lang="en-ZA" sz="1000" dirty="0" err="1"/>
              <a:t>nullable</a:t>
            </a:r>
            <a:r>
              <a:rPr lang="en-ZA" sz="1000" dirty="0"/>
              <a:t> columns, set the default constraint to either 0 or 1.</a:t>
            </a:r>
          </a:p>
          <a:p>
            <a:pPr lvl="0"/>
            <a:r>
              <a:rPr lang="en-ZA" sz="1000" dirty="0"/>
              <a:t>In the cases where a Tri-state field is used, a bit field can be used which allows nulls. The three states will then be NULL, False (0) and True (1)</a:t>
            </a:r>
          </a:p>
          <a:p>
            <a:pPr marL="0" indent="0">
              <a:buNone/>
            </a:pPr>
            <a:r>
              <a:rPr lang="en-ZA" sz="1000" b="1" u="sng" dirty="0" err="1"/>
              <a:t>Int</a:t>
            </a:r>
            <a:r>
              <a:rPr lang="en-ZA" sz="1000" b="1" u="sng" dirty="0"/>
              <a:t> columns</a:t>
            </a:r>
            <a:endParaRPr lang="en-ZA" sz="1000" dirty="0"/>
          </a:p>
          <a:p>
            <a:pPr lvl="0"/>
            <a:r>
              <a:rPr lang="en-ZA" sz="1000" dirty="0"/>
              <a:t>Nulls should generally only be used on foreign key columns.</a:t>
            </a:r>
          </a:p>
          <a:p>
            <a:pPr lvl="0"/>
            <a:r>
              <a:rPr lang="en-ZA" sz="1000" dirty="0"/>
              <a:t>If the column does not allow nulls and the default should be to something meaningful for the column.</a:t>
            </a:r>
          </a:p>
          <a:p>
            <a:endParaRPr lang="en-ZA" dirty="0"/>
          </a:p>
        </p:txBody>
      </p:sp>
    </p:spTree>
    <p:extLst>
      <p:ext uri="{BB962C8B-B14F-4D97-AF65-F5344CB8AC3E}">
        <p14:creationId xmlns:p14="http://schemas.microsoft.com/office/powerpoint/2010/main" val="11032120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Table Design Continued…</a:t>
            </a:r>
            <a:endParaRPr lang="en-ZA" dirty="0"/>
          </a:p>
        </p:txBody>
      </p:sp>
      <p:sp>
        <p:nvSpPr>
          <p:cNvPr id="3" name="Content Placeholder 2"/>
          <p:cNvSpPr>
            <a:spLocks noGrp="1"/>
          </p:cNvSpPr>
          <p:nvPr>
            <p:ph idx="1"/>
          </p:nvPr>
        </p:nvSpPr>
        <p:spPr/>
        <p:txBody>
          <a:bodyPr>
            <a:normAutofit/>
          </a:bodyPr>
          <a:lstStyle/>
          <a:p>
            <a:pPr marL="0" indent="0">
              <a:buNone/>
            </a:pPr>
            <a:r>
              <a:rPr lang="en-ZA" sz="1000" b="1" u="sng" dirty="0"/>
              <a:t>Date and </a:t>
            </a:r>
            <a:r>
              <a:rPr lang="en-ZA" sz="1000" b="1" u="sng" dirty="0" err="1"/>
              <a:t>DateTime</a:t>
            </a:r>
            <a:r>
              <a:rPr lang="en-ZA" sz="1000" b="1" u="sng" dirty="0"/>
              <a:t> Columns</a:t>
            </a:r>
            <a:endParaRPr lang="en-ZA" sz="1000" dirty="0"/>
          </a:p>
          <a:p>
            <a:pPr lvl="0"/>
            <a:r>
              <a:rPr lang="en-ZA" sz="1000" dirty="0"/>
              <a:t>Do not allow nulls on dates that are important to the data such as Transaction dates, only use nulls to signify that the value has never been set. I.e. for Employees all active employees would have a </a:t>
            </a:r>
            <a:r>
              <a:rPr lang="en-ZA" sz="1000" dirty="0" err="1"/>
              <a:t>ResignationDate</a:t>
            </a:r>
            <a:r>
              <a:rPr lang="en-ZA" sz="1000" dirty="0"/>
              <a:t> set to null, whereas a </a:t>
            </a:r>
            <a:r>
              <a:rPr lang="en-ZA" sz="1000" dirty="0" err="1"/>
              <a:t>EmploymentDate</a:t>
            </a:r>
            <a:r>
              <a:rPr lang="en-ZA" sz="1000" dirty="0"/>
              <a:t> would not be null</a:t>
            </a:r>
          </a:p>
          <a:p>
            <a:pPr lvl="0"/>
            <a:r>
              <a:rPr lang="en-ZA" sz="1000" dirty="0" smtClean="0"/>
              <a:t>For </a:t>
            </a:r>
            <a:r>
              <a:rPr lang="en-ZA" sz="1000" dirty="0"/>
              <a:t>dates that have no time components, name them </a:t>
            </a:r>
            <a:r>
              <a:rPr lang="en-ZA" sz="1000" dirty="0" err="1"/>
              <a:t>XDate</a:t>
            </a:r>
            <a:r>
              <a:rPr lang="en-ZA" sz="1000" dirty="0"/>
              <a:t>, for dates with time components name them </a:t>
            </a:r>
            <a:r>
              <a:rPr lang="en-ZA" sz="1000" dirty="0" err="1"/>
              <a:t>XDateTime</a:t>
            </a:r>
            <a:r>
              <a:rPr lang="en-ZA" sz="1000" dirty="0"/>
              <a:t>.  The </a:t>
            </a:r>
            <a:r>
              <a:rPr lang="en-ZA" sz="1000" dirty="0" err="1"/>
              <a:t>datetime</a:t>
            </a:r>
            <a:r>
              <a:rPr lang="en-ZA" sz="1000" dirty="0"/>
              <a:t> field in SQL 2005 and below stores time </a:t>
            </a:r>
            <a:r>
              <a:rPr lang="en-ZA" sz="1000" dirty="0" smtClean="0"/>
              <a:t>components.  </a:t>
            </a:r>
            <a:r>
              <a:rPr lang="en-ZA" sz="1000" dirty="0"/>
              <a:t>SQL 2008 onwards has the Date data type that does not store time.</a:t>
            </a:r>
          </a:p>
          <a:p>
            <a:pPr lvl="0"/>
            <a:r>
              <a:rPr lang="en-ZA" sz="1000" dirty="0"/>
              <a:t>For auditing information such as </a:t>
            </a:r>
            <a:r>
              <a:rPr lang="en-ZA" sz="1000" dirty="0" err="1"/>
              <a:t>CreatedDateTime</a:t>
            </a:r>
            <a:r>
              <a:rPr lang="en-ZA" sz="1000" dirty="0"/>
              <a:t>, set the default of the column to GETDATE()</a:t>
            </a:r>
          </a:p>
          <a:p>
            <a:pPr marL="0" indent="0">
              <a:buNone/>
            </a:pPr>
            <a:r>
              <a:rPr lang="en-ZA" sz="1000" b="1" u="sng" dirty="0"/>
              <a:t>Decimal / Money </a:t>
            </a:r>
            <a:endParaRPr lang="en-ZA" sz="1000" b="1" u="sng" dirty="0" smtClean="0"/>
          </a:p>
          <a:p>
            <a:pPr marL="0" indent="0">
              <a:buNone/>
            </a:pPr>
            <a:r>
              <a:rPr lang="en-ZA" sz="1000" dirty="0" smtClean="0"/>
              <a:t>Column </a:t>
            </a:r>
            <a:r>
              <a:rPr lang="en-ZA" sz="1000" dirty="0"/>
              <a:t>type depends on the amount of precision needed for data to be stored. For currency information, use Money. For percentages use decimal(18-n, n) (where n is the precision required</a:t>
            </a:r>
            <a:r>
              <a:rPr lang="en-ZA" sz="1000" dirty="0" smtClean="0"/>
              <a:t>)</a:t>
            </a:r>
            <a:endParaRPr lang="en-ZA" sz="1000" dirty="0"/>
          </a:p>
          <a:p>
            <a:r>
              <a:rPr lang="en-ZA" sz="1000" dirty="0" smtClean="0"/>
              <a:t>Do </a:t>
            </a:r>
            <a:r>
              <a:rPr lang="en-ZA" sz="1000" dirty="0"/>
              <a:t>not allow NULLs, they make data comparison more complicated.</a:t>
            </a:r>
          </a:p>
          <a:p>
            <a:r>
              <a:rPr lang="en-ZA" sz="1000" dirty="0"/>
              <a:t>Where Columns are not null, make sure that you specify default constraints.</a:t>
            </a:r>
          </a:p>
          <a:p>
            <a:r>
              <a:rPr lang="en-ZA" sz="1000" dirty="0"/>
              <a:t>Add in as many Check Constraints as is necessary.</a:t>
            </a:r>
          </a:p>
          <a:p>
            <a:pPr marL="0" indent="0">
              <a:buNone/>
            </a:pPr>
            <a:endParaRPr lang="en-ZA" dirty="0"/>
          </a:p>
        </p:txBody>
      </p:sp>
    </p:spTree>
    <p:extLst>
      <p:ext uri="{BB962C8B-B14F-4D97-AF65-F5344CB8AC3E}">
        <p14:creationId xmlns:p14="http://schemas.microsoft.com/office/powerpoint/2010/main" val="33744835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Quick Question</a:t>
            </a:r>
            <a:endParaRPr lang="en-ZA" dirty="0"/>
          </a:p>
        </p:txBody>
      </p:sp>
      <p:sp>
        <p:nvSpPr>
          <p:cNvPr id="3" name="Content Placeholder 2"/>
          <p:cNvSpPr>
            <a:spLocks noGrp="1"/>
          </p:cNvSpPr>
          <p:nvPr>
            <p:ph idx="1"/>
          </p:nvPr>
        </p:nvSpPr>
        <p:spPr/>
        <p:txBody>
          <a:bodyPr/>
          <a:lstStyle/>
          <a:p>
            <a:pPr marL="457200" lvl="1" indent="0">
              <a:buNone/>
            </a:pPr>
            <a:r>
              <a:rPr lang="en-ZA" dirty="0" smtClean="0"/>
              <a:t>Why is the Singular Database Design Course the first course on our training?</a:t>
            </a:r>
          </a:p>
          <a:p>
            <a:pPr marL="457200" lvl="1" indent="0">
              <a:buNone/>
            </a:pPr>
            <a:endParaRPr lang="en-ZA" dirty="0"/>
          </a:p>
          <a:p>
            <a:pPr lvl="1"/>
            <a:r>
              <a:rPr lang="en-ZA" dirty="0" smtClean="0"/>
              <a:t>The </a:t>
            </a:r>
            <a:r>
              <a:rPr lang="en-ZA" dirty="0"/>
              <a:t>key to success is in the foundation of the database's design. Relationships of data must be accurately assessed and once this connection is established, the rest falls into place rather smoothly</a:t>
            </a:r>
            <a:r>
              <a:rPr lang="en-ZA" dirty="0" smtClean="0"/>
              <a:t>.</a:t>
            </a:r>
          </a:p>
          <a:p>
            <a:pPr marL="1200150" lvl="2" indent="-285750">
              <a:buFont typeface="Arial" panose="020B0604020202020204" pitchFamily="34" charset="0"/>
              <a:buChar char="•"/>
            </a:pPr>
            <a:r>
              <a:rPr lang="en-ZA" dirty="0" smtClean="0"/>
              <a:t>Data </a:t>
            </a:r>
            <a:r>
              <a:rPr lang="en-ZA" dirty="0"/>
              <a:t>I</a:t>
            </a:r>
            <a:r>
              <a:rPr lang="en-ZA" dirty="0" smtClean="0"/>
              <a:t>ntegrity</a:t>
            </a:r>
          </a:p>
          <a:p>
            <a:pPr marL="1200150" lvl="2" indent="-285750">
              <a:buFont typeface="Arial" panose="020B0604020202020204" pitchFamily="34" charset="0"/>
              <a:buChar char="•"/>
            </a:pPr>
            <a:r>
              <a:rPr lang="en-ZA" dirty="0" smtClean="0"/>
              <a:t>Eliminate </a:t>
            </a:r>
            <a:r>
              <a:rPr lang="en-ZA" dirty="0"/>
              <a:t>duplicated </a:t>
            </a:r>
            <a:r>
              <a:rPr lang="en-ZA" dirty="0" smtClean="0"/>
              <a:t>data</a:t>
            </a:r>
          </a:p>
          <a:p>
            <a:pPr marL="1200150" lvl="2" indent="-285750">
              <a:buFont typeface="Arial" panose="020B0604020202020204" pitchFamily="34" charset="0"/>
              <a:buChar char="•"/>
            </a:pPr>
            <a:r>
              <a:rPr lang="en-ZA" dirty="0" smtClean="0"/>
              <a:t>Our starting point when developing custom software for a client (during JAD Sessions)	</a:t>
            </a:r>
          </a:p>
          <a:p>
            <a:pPr lvl="1"/>
            <a:r>
              <a:rPr lang="en-ZA" dirty="0" smtClean="0"/>
              <a:t>Singular Object Generator – Generates objects from Tables (and scripts) using wizardry (covered in later courses)</a:t>
            </a:r>
          </a:p>
          <a:p>
            <a:pPr marL="1200150" lvl="2" indent="-342900">
              <a:buAutoNum type="arabicPeriod"/>
            </a:pPr>
            <a:endParaRPr lang="en-ZA" dirty="0"/>
          </a:p>
        </p:txBody>
      </p:sp>
    </p:spTree>
    <p:extLst>
      <p:ext uri="{BB962C8B-B14F-4D97-AF65-F5344CB8AC3E}">
        <p14:creationId xmlns:p14="http://schemas.microsoft.com/office/powerpoint/2010/main" val="162233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 In other words the reason is</a:t>
            </a:r>
            <a:endParaRPr lang="en-ZA" dirty="0"/>
          </a:p>
        </p:txBody>
      </p:sp>
      <p:sp>
        <p:nvSpPr>
          <p:cNvPr id="3" name="Content Placeholder 2"/>
          <p:cNvSpPr>
            <a:spLocks noGrp="1"/>
          </p:cNvSpPr>
          <p:nvPr>
            <p:ph idx="1"/>
          </p:nvPr>
        </p:nvSpPr>
        <p:spPr>
          <a:xfrm>
            <a:off x="323528" y="1844824"/>
            <a:ext cx="4208884" cy="1804976"/>
          </a:xfrm>
        </p:spPr>
        <p:txBody>
          <a:bodyPr>
            <a:normAutofit/>
          </a:bodyPr>
          <a:lstStyle/>
          <a:p>
            <a:r>
              <a:rPr lang="en-ZA" dirty="0" smtClean="0"/>
              <a:t>If you start from the bottom, you get a solid foundation to build on</a:t>
            </a:r>
          </a:p>
          <a:p>
            <a:pPr lvl="1"/>
            <a:r>
              <a:rPr lang="en-ZA" dirty="0" smtClean="0"/>
              <a:t>The Drake Approach</a:t>
            </a:r>
          </a:p>
          <a:p>
            <a:pPr lvl="1"/>
            <a:r>
              <a:rPr lang="en-ZA" dirty="0" smtClean="0"/>
              <a:t>“Started </a:t>
            </a:r>
            <a:r>
              <a:rPr lang="en-ZA" dirty="0"/>
              <a:t>from the bottom </a:t>
            </a:r>
            <a:r>
              <a:rPr lang="en-ZA" dirty="0" smtClean="0"/>
              <a:t>now </a:t>
            </a:r>
            <a:r>
              <a:rPr lang="en-ZA" dirty="0"/>
              <a:t>we’re </a:t>
            </a:r>
            <a:r>
              <a:rPr lang="en-ZA" dirty="0" smtClean="0"/>
              <a:t>here”</a:t>
            </a:r>
            <a:endParaRPr lang="en-ZA" dirty="0"/>
          </a:p>
          <a:p>
            <a:endParaRPr lang="en-ZA" dirty="0" smtClean="0"/>
          </a:p>
          <a:p>
            <a:pPr lvl="1"/>
            <a:endParaRPr lang="en-ZA" dirty="0"/>
          </a:p>
        </p:txBody>
      </p:sp>
      <p:pic>
        <p:nvPicPr>
          <p:cNvPr id="5" name="Picture 4" descr="Started from the bottom..."/>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5213" y="2477275"/>
            <a:ext cx="2130996" cy="2812915"/>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6" descr="https://encrypted-tbn1.gstatic.com/images?q=tbn:ANd9GcR1G0pxFBWpQBm8_OaBLGGnfKOBn7wGrXlky3dyNMJ0RveXYsf6"/>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ZA"/>
          </a:p>
        </p:txBody>
      </p:sp>
      <p:pic>
        <p:nvPicPr>
          <p:cNvPr id="1032" name="Picture 8" descr="https://encrypted-tbn1.gstatic.com/images?q=tbn:ANd9GcR1G0pxFBWpQBm8_OaBLGGnfKOBn7wGrXlky3dyNMJ0RveXYsf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2677" y="4077072"/>
            <a:ext cx="2152650" cy="2124075"/>
          </a:xfrm>
          <a:prstGeom prst="rect">
            <a:avLst/>
          </a:prstGeom>
          <a:noFill/>
          <a:extLst>
            <a:ext uri="{909E8E84-426E-40DD-AFC4-6F175D3DCCD1}">
              <a14:hiddenFill xmlns:a14="http://schemas.microsoft.com/office/drawing/2010/main">
                <a:solidFill>
                  <a:srgbClr val="FFFFFF"/>
                </a:solidFill>
              </a14:hiddenFill>
            </a:ext>
          </a:extLst>
        </p:spPr>
      </p:pic>
      <p:pic>
        <p:nvPicPr>
          <p:cNvPr id="4" name="Drake - Started From The Bottom (MMP Intro) (Clea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07803" y="5626219"/>
            <a:ext cx="609600" cy="609600"/>
          </a:xfrm>
          <a:prstGeom prst="rect">
            <a:avLst/>
          </a:prstGeom>
        </p:spPr>
      </p:pic>
    </p:spTree>
    <p:extLst>
      <p:ext uri="{BB962C8B-B14F-4D97-AF65-F5344CB8AC3E}">
        <p14:creationId xmlns:p14="http://schemas.microsoft.com/office/powerpoint/2010/main" val="3301093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1691" fill="hold"/>
                                        <p:tgtEl>
                                          <p:spTgt spid="4"/>
                                        </p:tgtEl>
                                      </p:cBhvr>
                                    </p:cmd>
                                  </p:childTnLst>
                                </p:cTn>
                              </p:par>
                            </p:childTnLst>
                          </p:cTn>
                        </p:par>
                      </p:childTnLst>
                    </p:cTn>
                  </p:par>
                </p:childTnLst>
              </p:cTn>
              <p:nextCondLst>
                <p:cond evt="onClick" delay="0">
                  <p:tgtEl>
                    <p:spTgt spid="4"/>
                  </p:tgtEl>
                </p:cond>
              </p:nextCondLst>
            </p:seq>
            <p:audio>
              <p:cMediaNode vol="80000">
                <p:cTn id="19"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ZA" dirty="0"/>
          </a:p>
        </p:txBody>
      </p:sp>
      <p:sp>
        <p:nvSpPr>
          <p:cNvPr id="3" name="Content Placeholder 2"/>
          <p:cNvSpPr>
            <a:spLocks noGrp="1"/>
          </p:cNvSpPr>
          <p:nvPr>
            <p:ph idx="1"/>
          </p:nvPr>
        </p:nvSpPr>
        <p:spPr/>
        <p:txBody>
          <a:bodyPr/>
          <a:lstStyle/>
          <a:p>
            <a:r>
              <a:rPr lang="en-ZA" dirty="0" smtClean="0"/>
              <a:t>SQL Default Databases</a:t>
            </a:r>
          </a:p>
          <a:p>
            <a:r>
              <a:rPr lang="en-ZA" dirty="0" smtClean="0"/>
              <a:t>Creating a Database</a:t>
            </a:r>
          </a:p>
          <a:p>
            <a:r>
              <a:rPr lang="en-ZA" dirty="0" smtClean="0"/>
              <a:t>Naming Conventions</a:t>
            </a:r>
          </a:p>
          <a:p>
            <a:pPr lvl="1"/>
            <a:r>
              <a:rPr lang="en-ZA" dirty="0" smtClean="0"/>
              <a:t>Primary Key Consideration</a:t>
            </a:r>
          </a:p>
          <a:p>
            <a:pPr lvl="1"/>
            <a:r>
              <a:rPr lang="en-ZA" dirty="0" err="1" smtClean="0"/>
              <a:t>Varchar</a:t>
            </a:r>
            <a:r>
              <a:rPr lang="en-ZA" dirty="0" smtClean="0"/>
              <a:t> Columns</a:t>
            </a:r>
          </a:p>
          <a:p>
            <a:pPr lvl="1"/>
            <a:r>
              <a:rPr lang="en-ZA" dirty="0" smtClean="0"/>
              <a:t>Bit Columns</a:t>
            </a:r>
          </a:p>
          <a:p>
            <a:pPr lvl="1"/>
            <a:r>
              <a:rPr lang="en-ZA" dirty="0" err="1" smtClean="0"/>
              <a:t>Int</a:t>
            </a:r>
            <a:r>
              <a:rPr lang="en-ZA" dirty="0" smtClean="0"/>
              <a:t> Columns</a:t>
            </a:r>
          </a:p>
          <a:p>
            <a:pPr lvl="1"/>
            <a:r>
              <a:rPr lang="en-ZA" dirty="0" smtClean="0"/>
              <a:t>Date And Time Columns</a:t>
            </a:r>
          </a:p>
          <a:p>
            <a:pPr lvl="1"/>
            <a:r>
              <a:rPr lang="en-ZA" dirty="0" smtClean="0"/>
              <a:t>Decimal Columns</a:t>
            </a:r>
          </a:p>
          <a:p>
            <a:pPr lvl="1"/>
            <a:endParaRPr lang="en-ZA" dirty="0"/>
          </a:p>
        </p:txBody>
      </p:sp>
    </p:spTree>
    <p:extLst>
      <p:ext uri="{BB962C8B-B14F-4D97-AF65-F5344CB8AC3E}">
        <p14:creationId xmlns:p14="http://schemas.microsoft.com/office/powerpoint/2010/main" val="21125390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Default SQL Databases</a:t>
            </a:r>
            <a:endParaRPr lang="en-ZA" dirty="0"/>
          </a:p>
        </p:txBody>
      </p:sp>
      <p:pic>
        <p:nvPicPr>
          <p:cNvPr id="7" name="Content Placeholder 6"/>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80729" y="1988840"/>
            <a:ext cx="4191585" cy="1019317"/>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527584285"/>
              </p:ext>
            </p:extLst>
          </p:nvPr>
        </p:nvGraphicFramePr>
        <p:xfrm>
          <a:off x="457200" y="3501612"/>
          <a:ext cx="8229600" cy="2275906"/>
        </p:xfrm>
        <a:graphic>
          <a:graphicData uri="http://schemas.openxmlformats.org/drawingml/2006/table">
            <a:tbl>
              <a:tblPr firstRow="1" firstCol="1" bandRow="1">
                <a:tableStyleId>{5C22544A-7EE6-4342-B048-85BDC9FD1C3A}</a:tableStyleId>
              </a:tblPr>
              <a:tblGrid>
                <a:gridCol w="1640982"/>
                <a:gridCol w="6588618"/>
              </a:tblGrid>
              <a:tr h="153958">
                <a:tc>
                  <a:txBody>
                    <a:bodyPr/>
                    <a:lstStyle/>
                    <a:p>
                      <a:pPr algn="ctr">
                        <a:lnSpc>
                          <a:spcPct val="115000"/>
                        </a:lnSpc>
                        <a:spcAft>
                          <a:spcPts val="0"/>
                        </a:spcAft>
                      </a:pPr>
                      <a:r>
                        <a:rPr lang="en-ZA" sz="1400" dirty="0"/>
                        <a:t>System database </a:t>
                      </a:r>
                    </a:p>
                  </a:txBody>
                  <a:tcPr marL="0" marR="0" marT="0" marB="0" anchor="ctr"/>
                </a:tc>
                <a:tc>
                  <a:txBody>
                    <a:bodyPr/>
                    <a:lstStyle/>
                    <a:p>
                      <a:pPr algn="ctr">
                        <a:lnSpc>
                          <a:spcPct val="115000"/>
                        </a:lnSpc>
                        <a:spcAft>
                          <a:spcPts val="0"/>
                        </a:spcAft>
                      </a:pPr>
                      <a:r>
                        <a:rPr lang="en-ZA" sz="1400"/>
                        <a:t>Description </a:t>
                      </a:r>
                    </a:p>
                  </a:txBody>
                  <a:tcPr marL="0" marR="0" marT="0" marB="0" anchor="ctr"/>
                </a:tc>
              </a:tr>
              <a:tr h="307916">
                <a:tc>
                  <a:txBody>
                    <a:bodyPr/>
                    <a:lstStyle/>
                    <a:p>
                      <a:pPr>
                        <a:lnSpc>
                          <a:spcPct val="115000"/>
                        </a:lnSpc>
                        <a:spcAft>
                          <a:spcPts val="1125"/>
                        </a:spcAft>
                      </a:pPr>
                      <a:r>
                        <a:rPr lang="en-ZA" sz="1400" dirty="0"/>
                        <a:t>master Database </a:t>
                      </a:r>
                    </a:p>
                  </a:txBody>
                  <a:tcPr marL="0" marR="0" marT="0" marB="0" anchor="ctr"/>
                </a:tc>
                <a:tc>
                  <a:txBody>
                    <a:bodyPr/>
                    <a:lstStyle/>
                    <a:p>
                      <a:pPr>
                        <a:lnSpc>
                          <a:spcPct val="115000"/>
                        </a:lnSpc>
                        <a:spcAft>
                          <a:spcPts val="1125"/>
                        </a:spcAft>
                      </a:pPr>
                      <a:r>
                        <a:rPr lang="en-ZA" sz="1400" dirty="0"/>
                        <a:t>Records all the system-level information for an instance of SQL Server. Also Logons, list all of all other databases and Initialisation information. SQL cannot start if Unavailable</a:t>
                      </a:r>
                    </a:p>
                  </a:txBody>
                  <a:tcPr marL="0" marR="0" marT="0" marB="0" anchor="ctr"/>
                </a:tc>
              </a:tr>
              <a:tr h="153958">
                <a:tc>
                  <a:txBody>
                    <a:bodyPr/>
                    <a:lstStyle/>
                    <a:p>
                      <a:pPr>
                        <a:lnSpc>
                          <a:spcPct val="115000"/>
                        </a:lnSpc>
                        <a:spcAft>
                          <a:spcPts val="1125"/>
                        </a:spcAft>
                      </a:pPr>
                      <a:r>
                        <a:rPr lang="en-ZA" sz="1400"/>
                        <a:t>msdb Database </a:t>
                      </a:r>
                    </a:p>
                  </a:txBody>
                  <a:tcPr marL="0" marR="0" marT="0" marB="0" anchor="ctr"/>
                </a:tc>
                <a:tc>
                  <a:txBody>
                    <a:bodyPr/>
                    <a:lstStyle/>
                    <a:p>
                      <a:pPr>
                        <a:lnSpc>
                          <a:spcPct val="115000"/>
                        </a:lnSpc>
                        <a:spcAft>
                          <a:spcPts val="1125"/>
                        </a:spcAft>
                      </a:pPr>
                      <a:r>
                        <a:rPr lang="en-ZA" sz="1400" dirty="0"/>
                        <a:t>Is used by SQL Server Agent for scheduling alerts and jobs. </a:t>
                      </a:r>
                    </a:p>
                  </a:txBody>
                  <a:tcPr marL="0" marR="0" marT="0" marB="0" anchor="ctr"/>
                </a:tc>
              </a:tr>
              <a:tr h="307916">
                <a:tc>
                  <a:txBody>
                    <a:bodyPr/>
                    <a:lstStyle/>
                    <a:p>
                      <a:pPr>
                        <a:lnSpc>
                          <a:spcPct val="115000"/>
                        </a:lnSpc>
                        <a:spcAft>
                          <a:spcPts val="1125"/>
                        </a:spcAft>
                      </a:pPr>
                      <a:r>
                        <a:rPr lang="en-ZA" sz="1400" kern="1200" dirty="0">
                          <a:solidFill>
                            <a:schemeClr val="bg1"/>
                          </a:solidFill>
                          <a:latin typeface="+mn-lt"/>
                          <a:ea typeface="+mn-ea"/>
                          <a:cs typeface="+mn-cs"/>
                        </a:rPr>
                        <a:t>model Database </a:t>
                      </a:r>
                    </a:p>
                  </a:txBody>
                  <a:tcPr marL="0" marR="0" marT="0" marB="0" anchor="ctr"/>
                </a:tc>
                <a:tc>
                  <a:txBody>
                    <a:bodyPr/>
                    <a:lstStyle/>
                    <a:p>
                      <a:pPr>
                        <a:lnSpc>
                          <a:spcPct val="115000"/>
                        </a:lnSpc>
                        <a:spcAft>
                          <a:spcPts val="1125"/>
                        </a:spcAft>
                      </a:pPr>
                      <a:r>
                        <a:rPr lang="en-ZA" sz="1400" kern="1200" dirty="0">
                          <a:solidFill>
                            <a:schemeClr val="dk1"/>
                          </a:solidFill>
                          <a:latin typeface="+mn-lt"/>
                          <a:ea typeface="+mn-ea"/>
                          <a:cs typeface="+mn-cs"/>
                        </a:rPr>
                        <a:t>Is used as the template for all databases created on the instance of SQL Server. Modifications made to the model database, such as database size, collation, recovery model, and other database options, are applied to any databases created afterward</a:t>
                      </a:r>
                      <a:r>
                        <a:rPr lang="en-ZA" sz="1400" kern="1200" dirty="0" smtClean="0">
                          <a:solidFill>
                            <a:schemeClr val="dk1"/>
                          </a:solidFill>
                          <a:latin typeface="+mn-lt"/>
                          <a:ea typeface="+mn-ea"/>
                          <a:cs typeface="+mn-cs"/>
                        </a:rPr>
                        <a:t>.</a:t>
                      </a:r>
                    </a:p>
                    <a:p>
                      <a:pPr>
                        <a:lnSpc>
                          <a:spcPct val="115000"/>
                        </a:lnSpc>
                        <a:spcAft>
                          <a:spcPts val="1125"/>
                        </a:spcAft>
                      </a:pPr>
                      <a:r>
                        <a:rPr lang="en-ZA" sz="1400" kern="1200" dirty="0" smtClean="0">
                          <a:solidFill>
                            <a:schemeClr val="dk1"/>
                          </a:solidFill>
                          <a:latin typeface="+mn-lt"/>
                          <a:ea typeface="+mn-ea"/>
                          <a:cs typeface="+mn-cs"/>
                        </a:rPr>
                        <a:t>example </a:t>
                      </a:r>
                      <a:r>
                        <a:rPr lang="en-ZA" sz="1400" kern="1200" baseline="0" dirty="0" smtClean="0">
                          <a:solidFill>
                            <a:schemeClr val="dk1"/>
                          </a:solidFill>
                          <a:latin typeface="+mn-lt"/>
                          <a:ea typeface="+mn-ea"/>
                          <a:cs typeface="+mn-cs"/>
                        </a:rPr>
                        <a:t>ARITHABORT</a:t>
                      </a:r>
                      <a:endParaRPr lang="en-ZA" sz="1400" kern="1200" dirty="0">
                        <a:solidFill>
                          <a:schemeClr val="dk1"/>
                        </a:solidFill>
                        <a:latin typeface="+mn-lt"/>
                        <a:ea typeface="+mn-ea"/>
                        <a:cs typeface="+mn-cs"/>
                      </a:endParaRPr>
                    </a:p>
                  </a:txBody>
                  <a:tcPr marL="0" marR="0" marT="0" marB="0" anchor="ctr"/>
                </a:tc>
              </a:tr>
              <a:tr h="153958">
                <a:tc>
                  <a:txBody>
                    <a:bodyPr/>
                    <a:lstStyle/>
                    <a:p>
                      <a:pPr>
                        <a:lnSpc>
                          <a:spcPct val="115000"/>
                        </a:lnSpc>
                        <a:spcAft>
                          <a:spcPts val="1125"/>
                        </a:spcAft>
                      </a:pPr>
                      <a:r>
                        <a:rPr lang="en-ZA" sz="1400" dirty="0" err="1" smtClean="0"/>
                        <a:t>tempdb</a:t>
                      </a:r>
                      <a:r>
                        <a:rPr lang="en-ZA" sz="1400" dirty="0" smtClean="0"/>
                        <a:t> Database </a:t>
                      </a:r>
                      <a:endParaRPr lang="en-ZA" sz="1400" dirty="0"/>
                    </a:p>
                  </a:txBody>
                  <a:tcPr marL="0" marR="0" marT="0" marB="0" anchor="ctr"/>
                </a:tc>
                <a:tc>
                  <a:txBody>
                    <a:bodyPr/>
                    <a:lstStyle/>
                    <a:p>
                      <a:pPr>
                        <a:lnSpc>
                          <a:spcPct val="115000"/>
                        </a:lnSpc>
                        <a:spcAft>
                          <a:spcPts val="1125"/>
                        </a:spcAft>
                      </a:pPr>
                      <a:r>
                        <a:rPr lang="en-ZA" sz="1400" dirty="0"/>
                        <a:t>Is a workspace for holding temporary objects or intermediate result sets.</a:t>
                      </a:r>
                    </a:p>
                  </a:txBody>
                  <a:tcPr marL="0" marR="0" marT="0" marB="0" anchor="ctr"/>
                </a:tc>
              </a:tr>
            </a:tbl>
          </a:graphicData>
        </a:graphic>
      </p:graphicFrame>
    </p:spTree>
    <p:extLst>
      <p:ext uri="{BB962C8B-B14F-4D97-AF65-F5344CB8AC3E}">
        <p14:creationId xmlns:p14="http://schemas.microsoft.com/office/powerpoint/2010/main" val="26451774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268760"/>
            <a:ext cx="8424936" cy="4680520"/>
          </a:xfrm>
        </p:spPr>
        <p:txBody>
          <a:bodyPr>
            <a:normAutofit fontScale="70000" lnSpcReduction="20000"/>
          </a:bodyPr>
          <a:lstStyle/>
          <a:p>
            <a:r>
              <a:rPr lang="en-ZA" dirty="0"/>
              <a:t>The </a:t>
            </a:r>
            <a:r>
              <a:rPr lang="en-ZA" b="1" dirty="0"/>
              <a:t>master</a:t>
            </a:r>
            <a:r>
              <a:rPr lang="en-ZA" dirty="0"/>
              <a:t> database records all the system-level information for a SQL Server system. This includes instance-wide metadata such as logon accounts, endpoints, linked servers, and system configuration settings. </a:t>
            </a:r>
            <a:endParaRPr lang="en-ZA" dirty="0" smtClean="0"/>
          </a:p>
          <a:p>
            <a:pPr marL="0" indent="0">
              <a:buNone/>
            </a:pPr>
            <a:endParaRPr lang="en-ZA" dirty="0" smtClean="0"/>
          </a:p>
          <a:p>
            <a:r>
              <a:rPr lang="en-ZA" dirty="0" smtClean="0"/>
              <a:t>The </a:t>
            </a:r>
            <a:r>
              <a:rPr lang="en-ZA" b="1" dirty="0" err="1"/>
              <a:t>msdb</a:t>
            </a:r>
            <a:r>
              <a:rPr lang="en-ZA" dirty="0"/>
              <a:t> database is used by SQL Server Agent for scheduling alerts and jobs and by other features such Database Mail.</a:t>
            </a:r>
          </a:p>
          <a:p>
            <a:pPr marL="0" indent="0">
              <a:buNone/>
            </a:pPr>
            <a:endParaRPr lang="en-ZA" dirty="0"/>
          </a:p>
          <a:p>
            <a:r>
              <a:rPr lang="en-ZA" dirty="0"/>
              <a:t>The </a:t>
            </a:r>
            <a:r>
              <a:rPr lang="en-ZA" b="1" dirty="0"/>
              <a:t>model</a:t>
            </a:r>
            <a:r>
              <a:rPr lang="en-ZA" dirty="0"/>
              <a:t> database is used as the template for all databases created on an instance of SQL Server</a:t>
            </a:r>
          </a:p>
          <a:p>
            <a:pPr marL="0" indent="0">
              <a:buNone/>
            </a:pPr>
            <a:endParaRPr lang="en-ZA" dirty="0"/>
          </a:p>
          <a:p>
            <a:r>
              <a:rPr lang="en-ZA" dirty="0"/>
              <a:t>The </a:t>
            </a:r>
            <a:r>
              <a:rPr lang="en-ZA" b="1" dirty="0" err="1"/>
              <a:t>tempdb</a:t>
            </a:r>
            <a:r>
              <a:rPr lang="en-ZA" dirty="0"/>
              <a:t> system database is a global resource that is available to all users connected to the instance of SQL Server and is used to hold the following: </a:t>
            </a:r>
          </a:p>
          <a:p>
            <a:pPr marL="0" lvl="0" indent="0">
              <a:buNone/>
            </a:pPr>
            <a:r>
              <a:rPr lang="en-ZA" dirty="0" smtClean="0"/>
              <a:t>	Temporary </a:t>
            </a:r>
            <a:r>
              <a:rPr lang="en-ZA" dirty="0"/>
              <a:t>user objects that are explicitly created, such as: global or local temporary tables </a:t>
            </a:r>
            <a:endParaRPr lang="en-ZA" dirty="0" smtClean="0"/>
          </a:p>
          <a:p>
            <a:pPr marL="0" lvl="0" indent="0">
              <a:buNone/>
            </a:pPr>
            <a:r>
              <a:rPr lang="en-ZA" dirty="0" smtClean="0"/>
              <a:t>	Internal objects that are created by the SQL Server Database Engine</a:t>
            </a:r>
          </a:p>
          <a:p>
            <a:pPr marL="0" lvl="0" indent="0">
              <a:buNone/>
            </a:pPr>
            <a:r>
              <a:rPr lang="en-ZA" dirty="0" smtClean="0"/>
              <a:t>	Row </a:t>
            </a:r>
            <a:r>
              <a:rPr lang="en-ZA" dirty="0"/>
              <a:t>versions that are generated by data modification </a:t>
            </a:r>
          </a:p>
          <a:p>
            <a:pPr marL="0" indent="0">
              <a:buNone/>
            </a:pPr>
            <a:r>
              <a:rPr lang="en-ZA" dirty="0"/>
              <a:t> </a:t>
            </a:r>
          </a:p>
          <a:p>
            <a:r>
              <a:rPr lang="en-ZA" dirty="0"/>
              <a:t>In production environments it is recommended that you keep an up to date </a:t>
            </a:r>
            <a:r>
              <a:rPr lang="en-ZA" dirty="0" smtClean="0"/>
              <a:t>backup of the Master and MSDB databases.</a:t>
            </a:r>
            <a:endParaRPr lang="en-ZA" dirty="0"/>
          </a:p>
          <a:p>
            <a:endParaRPr lang="en-ZA" dirty="0"/>
          </a:p>
        </p:txBody>
      </p:sp>
    </p:spTree>
    <p:extLst>
      <p:ext uri="{BB962C8B-B14F-4D97-AF65-F5344CB8AC3E}">
        <p14:creationId xmlns:p14="http://schemas.microsoft.com/office/powerpoint/2010/main" val="31120816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Creating a Database</a:t>
            </a:r>
            <a:endParaRPr lang="en-ZA" dirty="0"/>
          </a:p>
        </p:txBody>
      </p:sp>
      <p:sp>
        <p:nvSpPr>
          <p:cNvPr id="3" name="Content Placeholder 2"/>
          <p:cNvSpPr>
            <a:spLocks noGrp="1"/>
          </p:cNvSpPr>
          <p:nvPr>
            <p:ph idx="1"/>
          </p:nvPr>
        </p:nvSpPr>
        <p:spPr/>
        <p:txBody>
          <a:bodyPr/>
          <a:lstStyle/>
          <a:p>
            <a:endParaRPr lang="en-ZA"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619672" y="2348880"/>
            <a:ext cx="5832648" cy="3456384"/>
          </a:xfrm>
          <a:prstGeom prst="rect">
            <a:avLst/>
          </a:prstGeom>
          <a:noFill/>
          <a:ln>
            <a:noFill/>
          </a:ln>
        </p:spPr>
      </p:pic>
    </p:spTree>
    <p:extLst>
      <p:ext uri="{BB962C8B-B14F-4D97-AF65-F5344CB8AC3E}">
        <p14:creationId xmlns:p14="http://schemas.microsoft.com/office/powerpoint/2010/main" val="19168393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43608" y="548680"/>
            <a:ext cx="6724650" cy="6010275"/>
          </a:xfrm>
          <a:prstGeom prst="rect">
            <a:avLst/>
          </a:prstGeom>
        </p:spPr>
      </p:pic>
    </p:spTree>
    <p:extLst>
      <p:ext uri="{BB962C8B-B14F-4D97-AF65-F5344CB8AC3E}">
        <p14:creationId xmlns:p14="http://schemas.microsoft.com/office/powerpoint/2010/main" val="16787760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dirty="0" smtClean="0"/>
              <a:t>Creating a DB Continued..</a:t>
            </a:r>
            <a:endParaRPr lang="en-ZA" dirty="0"/>
          </a:p>
        </p:txBody>
      </p:sp>
      <p:pic>
        <p:nvPicPr>
          <p:cNvPr id="4" name="Content Placeholder 3"/>
          <p:cNvPicPr>
            <a:picLocks noGrp="1" noChangeAspect="1"/>
          </p:cNvPicPr>
          <p:nvPr>
            <p:ph idx="1"/>
          </p:nvPr>
        </p:nvPicPr>
        <p:blipFill>
          <a:blip r:embed="rId2"/>
          <a:stretch>
            <a:fillRect/>
          </a:stretch>
        </p:blipFill>
        <p:spPr>
          <a:xfrm>
            <a:off x="755576" y="1844824"/>
            <a:ext cx="6445449" cy="3888432"/>
          </a:xfrm>
          <a:prstGeom prst="rect">
            <a:avLst/>
          </a:prstGeom>
        </p:spPr>
      </p:pic>
    </p:spTree>
    <p:extLst>
      <p:ext uri="{BB962C8B-B14F-4D97-AF65-F5344CB8AC3E}">
        <p14:creationId xmlns:p14="http://schemas.microsoft.com/office/powerpoint/2010/main" val="2563023257"/>
      </p:ext>
    </p:extLst>
  </p:cSld>
  <p:clrMapOvr>
    <a:masterClrMapping/>
  </p:clrMapOvr>
  <p:timing>
    <p:tnLst>
      <p:par>
        <p:cTn id="1" dur="indefinite" restart="never" nodeType="tmRoot"/>
      </p:par>
    </p:tnLst>
  </p:timing>
</p:sld>
</file>

<file path=ppt/theme/theme1.xml><?xml version="1.0" encoding="utf-8"?>
<a:theme xmlns:a="http://schemas.openxmlformats.org/drawingml/2006/main" name="Macro">
  <a:themeElements>
    <a:clrScheme name="Macro">
      <a:dk1>
        <a:sysClr val="windowText" lastClr="000000"/>
      </a:dk1>
      <a:lt1>
        <a:sysClr val="window" lastClr="FFFFFF"/>
      </a:lt1>
      <a:dk2>
        <a:srgbClr val="3F3F4D"/>
      </a:dk2>
      <a:lt2>
        <a:srgbClr val="DDDDDD"/>
      </a:lt2>
      <a:accent1>
        <a:srgbClr val="A51009"/>
      </a:accent1>
      <a:accent2>
        <a:srgbClr val="DE7014"/>
      </a:accent2>
      <a:accent3>
        <a:srgbClr val="704836"/>
      </a:accent3>
      <a:accent4>
        <a:srgbClr val="F2B431"/>
      </a:accent4>
      <a:accent5>
        <a:srgbClr val="7F221D"/>
      </a:accent5>
      <a:accent6>
        <a:srgbClr val="CDAC77"/>
      </a:accent6>
      <a:hlink>
        <a:srgbClr val="F5B123"/>
      </a:hlink>
      <a:folHlink>
        <a:srgbClr val="E19B0B"/>
      </a:folHlink>
    </a:clrScheme>
    <a:fontScheme name="Macro">
      <a:maj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cro">
      <a:fillStyleLst>
        <a:solidFill>
          <a:schemeClr val="phClr"/>
        </a:solidFill>
        <a:gradFill rotWithShape="1">
          <a:gsLst>
            <a:gs pos="0">
              <a:schemeClr val="phClr">
                <a:tint val="65000"/>
                <a:satMod val="300000"/>
              </a:schemeClr>
            </a:gs>
            <a:gs pos="100000">
              <a:schemeClr val="phClr">
                <a:tint val="80000"/>
                <a:satMod val="150000"/>
              </a:schemeClr>
            </a:gs>
          </a:gsLst>
          <a:lin ang="5400000" scaled="0"/>
        </a:gradFill>
        <a:gradFill rotWithShape="1">
          <a:gsLst>
            <a:gs pos="0">
              <a:schemeClr val="phClr">
                <a:shade val="90000"/>
                <a:satMod val="300000"/>
              </a:schemeClr>
            </a:gs>
            <a:gs pos="100000">
              <a:schemeClr val="phClr">
                <a:satMod val="150000"/>
              </a:schemeClr>
            </a:gs>
          </a:gsLst>
          <a:path path="circle">
            <a:fillToRect l="50000" t="100000" r="100000" b="50000"/>
          </a:path>
        </a:gradFill>
      </a:fillStyleLst>
      <a:lnStyleLst>
        <a:ln w="9525" cap="flat" cmpd="sng" algn="ctr">
          <a:solidFill>
            <a:schemeClr val="phClr"/>
          </a:solidFill>
          <a:prstDash val="solid"/>
        </a:ln>
        <a:ln w="13970" cap="flat" cmpd="sng" algn="ctr">
          <a:solidFill>
            <a:schemeClr val="phClr"/>
          </a:solidFill>
          <a:prstDash val="solid"/>
        </a:ln>
        <a:ln w="22225" cap="flat" cmpd="sng" algn="ctr">
          <a:solidFill>
            <a:schemeClr val="phClr"/>
          </a:solidFill>
          <a:prstDash val="solid"/>
        </a:ln>
      </a:lnStyleLst>
      <a:effectStyleLst>
        <a:effectStyle>
          <a:effectLst>
            <a:outerShdw blurRad="50800" dist="25400" dir="5400000" rotWithShape="0">
              <a:srgbClr val="000000">
                <a:alpha val="70000"/>
              </a:srgbClr>
            </a:outerShdw>
          </a:effectLst>
        </a:effectStyle>
        <a:effectStyle>
          <a:effectLst>
            <a:outerShdw blurRad="25400" dist="25400" dir="5400000" rotWithShape="0">
              <a:srgbClr val="000000">
                <a:alpha val="70000"/>
              </a:srgbClr>
            </a:outerShdw>
          </a:effectLst>
          <a:scene3d>
            <a:camera prst="orthographicFront">
              <a:rot lat="0" lon="0" rev="0"/>
            </a:camera>
            <a:lightRig rig="threePt" dir="tl"/>
          </a:scene3d>
          <a:sp3d contourW="15875" prstMaterial="softmetal">
            <a:bevelT w="25400" h="19050" prst="angle"/>
            <a:contourClr>
              <a:schemeClr val="phClr">
                <a:shade val="30000"/>
              </a:schemeClr>
            </a:contourClr>
          </a:sp3d>
        </a:effectStyle>
        <a:effectStyle>
          <a:effectLst>
            <a:outerShdw blurRad="25400" dist="25400" dir="5400000" rotWithShape="0">
              <a:srgbClr val="000000">
                <a:alpha val="40000"/>
              </a:srgbClr>
            </a:outerShdw>
          </a:effectLst>
          <a:scene3d>
            <a:camera prst="orthographicFront">
              <a:rot lat="0" lon="0" rev="0"/>
            </a:camera>
            <a:lightRig rig="threePt" dir="tl"/>
          </a:scene3d>
          <a:sp3d contourW="19050" prstMaterial="metal">
            <a:bevelT w="63500" h="31750" prst="angle"/>
            <a:contourClr>
              <a:schemeClr val="phClr">
                <a:shade val="25000"/>
                <a:satMod val="130000"/>
              </a:schemeClr>
            </a:contourClr>
          </a:sp3d>
        </a:effectStyle>
      </a:effectStyleLst>
      <a:bgFillStyleLst>
        <a:solidFill>
          <a:schemeClr val="phClr"/>
        </a:solidFill>
        <a:gradFill rotWithShape="1">
          <a:gsLst>
            <a:gs pos="0">
              <a:schemeClr val="phClr">
                <a:tint val="67000"/>
                <a:shade val="93000"/>
                <a:satMod val="110000"/>
                <a:lumMod val="90000"/>
              </a:schemeClr>
            </a:gs>
            <a:gs pos="76000">
              <a:schemeClr val="phClr">
                <a:tint val="85000"/>
                <a:shade val="75000"/>
                <a:satMod val="120000"/>
              </a:schemeClr>
            </a:gs>
            <a:gs pos="100000">
              <a:schemeClr val="phClr">
                <a:tint val="86000"/>
                <a:shade val="50000"/>
                <a:satMod val="130000"/>
              </a:schemeClr>
            </a:gs>
          </a:gsLst>
          <a:lin ang="5400000" scaled="0"/>
        </a:gradFill>
        <a:gradFill rotWithShape="1">
          <a:gsLst>
            <a:gs pos="0">
              <a:schemeClr val="phClr">
                <a:tint val="96000"/>
                <a:shade val="35000"/>
                <a:satMod val="146000"/>
                <a:lumMod val="101000"/>
              </a:schemeClr>
            </a:gs>
            <a:gs pos="26000">
              <a:schemeClr val="phClr">
                <a:tint val="96000"/>
                <a:shade val="96000"/>
                <a:satMod val="190000"/>
              </a:schemeClr>
            </a:gs>
            <a:gs pos="100000">
              <a:schemeClr val="phClr">
                <a:tint val="60000"/>
                <a:shade val="90000"/>
                <a:satMod val="220000"/>
                <a:lumMod val="11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TC101859866[[fn=Macro]]</Template>
  <TotalTime>5307</TotalTime>
  <Words>900</Words>
  <Application>Microsoft Office PowerPoint</Application>
  <PresentationFormat>On-screen Show (4:3)</PresentationFormat>
  <Paragraphs>94</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Times New Roman</vt:lpstr>
      <vt:lpstr>Wingdings</vt:lpstr>
      <vt:lpstr>Macro</vt:lpstr>
      <vt:lpstr>PowerPoint Presentation</vt:lpstr>
      <vt:lpstr>Quick Question</vt:lpstr>
      <vt:lpstr> In other words the reason is</vt:lpstr>
      <vt:lpstr>PowerPoint Presentation</vt:lpstr>
      <vt:lpstr>Default SQL Databases</vt:lpstr>
      <vt:lpstr>PowerPoint Presentation</vt:lpstr>
      <vt:lpstr>Creating a Database</vt:lpstr>
      <vt:lpstr>PowerPoint Presentation</vt:lpstr>
      <vt:lpstr>Creating a DB Continued..</vt:lpstr>
      <vt:lpstr>PowerPoint Presentation</vt:lpstr>
      <vt:lpstr>Naming Conventions</vt:lpstr>
      <vt:lpstr>Naming Conventions Continued…</vt:lpstr>
      <vt:lpstr>Table Design</vt:lpstr>
      <vt:lpstr>Table Design Continued…</vt:lpstr>
      <vt:lpstr>Table Design Continued…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Bonele Lusithi</dc:creator>
  <cp:lastModifiedBy>Bonele Lusithi</cp:lastModifiedBy>
  <cp:revision>60</cp:revision>
  <cp:lastPrinted>2014-04-02T05:53:43Z</cp:lastPrinted>
  <dcterms:created xsi:type="dcterms:W3CDTF">2013-08-11T09:05:58Z</dcterms:created>
  <dcterms:modified xsi:type="dcterms:W3CDTF">2014-04-02T08:06:45Z</dcterms:modified>
</cp:coreProperties>
</file>

<file path=docProps/thumbnail.jpeg>
</file>